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1" r:id="rId3"/>
    <p:sldId id="277" r:id="rId4"/>
    <p:sldId id="278" r:id="rId5"/>
    <p:sldId id="279" r:id="rId6"/>
    <p:sldId id="282" r:id="rId7"/>
    <p:sldId id="280" r:id="rId8"/>
    <p:sldId id="281" r:id="rId9"/>
    <p:sldId id="259" r:id="rId10"/>
    <p:sldId id="284" r:id="rId11"/>
    <p:sldId id="283" r:id="rId12"/>
    <p:sldId id="285" r:id="rId13"/>
    <p:sldId id="299" r:id="rId14"/>
    <p:sldId id="287" r:id="rId15"/>
    <p:sldId id="288" r:id="rId16"/>
    <p:sldId id="289" r:id="rId17"/>
    <p:sldId id="290" r:id="rId18"/>
    <p:sldId id="292" r:id="rId19"/>
    <p:sldId id="294" r:id="rId20"/>
    <p:sldId id="295" r:id="rId21"/>
    <p:sldId id="296" r:id="rId22"/>
    <p:sldId id="298" r:id="rId23"/>
    <p:sldId id="267" r:id="rId24"/>
  </p:sldIdLst>
  <p:sldSz cx="9144000" cy="6858000" type="screen4x3"/>
  <p:notesSz cx="6800850" cy="9926638"/>
  <p:custDataLst>
    <p:tags r:id="rId2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+H Serif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+H Serif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+H Serif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+H Serif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+H Serif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+H Serif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+H Serif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+H Serif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+H Serif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5556">
          <p15:clr>
            <a:srgbClr val="A4A3A4"/>
          </p15:clr>
        </p15:guide>
        <p15:guide id="4" pos="5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1DD"/>
    <a:srgbClr val="C2C2C2"/>
    <a:srgbClr val="655645"/>
    <a:srgbClr val="C3CED5"/>
    <a:srgbClr val="0455A3"/>
    <a:srgbClr val="056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339" autoAdjust="0"/>
    <p:restoredTop sz="94706" autoAdjust="0"/>
  </p:normalViewPr>
  <p:slideViewPr>
    <p:cSldViewPr snapToGrid="0">
      <p:cViewPr varScale="1">
        <p:scale>
          <a:sx n="90" d="100"/>
          <a:sy n="90" d="100"/>
        </p:scale>
        <p:origin x="696" y="78"/>
      </p:cViewPr>
      <p:guideLst>
        <p:guide orient="horz" pos="845"/>
        <p:guide orient="horz" pos="3838"/>
        <p:guide pos="5556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396" y="-10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Seametrics R Internal and Confidential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B45C9-81B3-4A94-8767-58F068DAE020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3852863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9B46-CBCC-4BDD-A65B-1107FD00F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1605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71463" y="44450"/>
            <a:ext cx="6234113" cy="403225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511175" y="3835400"/>
            <a:ext cx="5842000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5034708" y="9502818"/>
            <a:ext cx="1564530" cy="3693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900"/>
            </a:lvl1pPr>
          </a:lstStyle>
          <a:p>
            <a:r>
              <a:rPr lang="en-US" dirty="0" smtClean="0"/>
              <a:t>Seametrics  Internal and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297436" y="9582622"/>
            <a:ext cx="209352" cy="230832"/>
          </a:xfrm>
          <a:prstGeom prst="rect">
            <a:avLst/>
          </a:prstGeom>
        </p:spPr>
        <p:txBody>
          <a:bodyPr vert="horz" wrap="none" lIns="91440" tIns="45720" rIns="0" bIns="45720" rtlCol="0" anchor="ctr">
            <a:spAutoFit/>
          </a:bodyPr>
          <a:lstStyle>
            <a:lvl1pPr algn="r">
              <a:defRPr sz="900"/>
            </a:lvl1pPr>
          </a:lstStyle>
          <a:p>
            <a:fld id="{C6E303EA-09C3-495B-8565-6524796C22F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3"/>
          </p:nvPr>
        </p:nvSpPr>
        <p:spPr>
          <a:xfrm>
            <a:off x="271463" y="530225"/>
            <a:ext cx="6234112" cy="3068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"/>
          </p:nvPr>
        </p:nvSpPr>
        <p:spPr>
          <a:xfrm>
            <a:off x="274638" y="9585326"/>
            <a:ext cx="1127125" cy="2254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>
              <a:defRPr sz="900"/>
            </a:lvl1pPr>
          </a:lstStyle>
          <a:p>
            <a:fld id="{7305D29C-7523-4ABE-8CB4-FD5FDA2414D8}" type="datetimeFigureOut">
              <a:rPr lang="en-US" noProof="0" smtClean="0"/>
              <a:pPr/>
              <a:t>12/4/2014</a:t>
            </a:fld>
            <a:endParaRPr lang="en-US" noProof="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5608" y="8533972"/>
            <a:ext cx="573048" cy="22945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078" tIns="45039" rIns="90078" bIns="45039" anchor="ctr">
            <a:spAutoFit/>
          </a:bodyPr>
          <a:lstStyle/>
          <a:p>
            <a:pPr algn="ctr" defTabSz="900113" eaLnBrk="0" hangingPunct="0"/>
            <a:r>
              <a:rPr lang="de-DE" sz="900" dirty="0">
                <a:latin typeface="E+H Serif" pitchFamily="18" charset="0"/>
              </a:rPr>
              <a:t>Notizen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74638" y="8781580"/>
            <a:ext cx="6324600" cy="79627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0078" tIns="45039" rIns="90078" bIns="45039" anchor="ctr">
            <a:spAutoFit/>
          </a:bodyPr>
          <a:lstStyle/>
          <a:p>
            <a:pPr defTabSz="900113" eaLnBrk="0" hangingPunct="0">
              <a:lnSpc>
                <a:spcPts val="1088"/>
              </a:lnSpc>
              <a:buFontTx/>
              <a:buChar char="-"/>
            </a:pPr>
            <a:r>
              <a:rPr lang="de-DE" sz="900" dirty="0">
                <a:latin typeface="E+H Serif" pitchFamily="18" charset="0"/>
              </a:rPr>
              <a:t> - - - - - - - - - - - - - - - - - - - - - - - - - - - - - - - - - - - - - - - - - - - - - - - - - - - - - - - - - - - - - - - - - - - - - - - - </a:t>
            </a:r>
            <a:r>
              <a:rPr lang="de-DE" sz="900" dirty="0" smtClean="0">
                <a:latin typeface="E+H Serif" pitchFamily="18" charset="0"/>
              </a:rPr>
              <a:t>- </a:t>
            </a:r>
            <a:r>
              <a:rPr lang="de-DE" sz="900" dirty="0">
                <a:latin typeface="E+H Serif" pitchFamily="18" charset="0"/>
              </a:rPr>
              <a:t>- - - - - - - - - - - -</a:t>
            </a:r>
          </a:p>
          <a:p>
            <a:pPr defTabSz="900113" eaLnBrk="0" hangingPunct="0">
              <a:lnSpc>
                <a:spcPts val="1088"/>
              </a:lnSpc>
              <a:buFontTx/>
              <a:buChar char="-"/>
            </a:pPr>
            <a:endParaRPr lang="de-DE" sz="900" dirty="0">
              <a:latin typeface="E+H Serif" pitchFamily="18" charset="0"/>
            </a:endParaRPr>
          </a:p>
          <a:p>
            <a:pPr defTabSz="900113" eaLnBrk="0" hangingPunct="0">
              <a:lnSpc>
                <a:spcPts val="1088"/>
              </a:lnSpc>
              <a:buFontTx/>
              <a:buChar char="-"/>
            </a:pPr>
            <a:r>
              <a:rPr lang="de-DE" sz="900" dirty="0">
                <a:latin typeface="E+H Serif" pitchFamily="18" charset="0"/>
              </a:rPr>
              <a:t> - - - - - - - - - - - - - - - - - - - - - - - - - - - - - - - - - - - - - - - - - - - - - - - - - - - - - - - - - - - - - - - - - - - - - - - - </a:t>
            </a:r>
            <a:r>
              <a:rPr lang="de-DE" sz="900" dirty="0" smtClean="0">
                <a:latin typeface="E+H Serif" pitchFamily="18" charset="0"/>
              </a:rPr>
              <a:t>- </a:t>
            </a:r>
            <a:r>
              <a:rPr lang="de-DE" sz="900" dirty="0">
                <a:latin typeface="E+H Serif" pitchFamily="18" charset="0"/>
              </a:rPr>
              <a:t>- - - - - - - - - - - -</a:t>
            </a:r>
          </a:p>
          <a:p>
            <a:pPr defTabSz="900113" eaLnBrk="0" hangingPunct="0">
              <a:lnSpc>
                <a:spcPts val="1088"/>
              </a:lnSpc>
              <a:buFontTx/>
              <a:buChar char="-"/>
            </a:pPr>
            <a:endParaRPr lang="de-DE" sz="900" dirty="0">
              <a:latin typeface="E+H Serif" pitchFamily="18" charset="0"/>
            </a:endParaRPr>
          </a:p>
          <a:p>
            <a:pPr defTabSz="900113" eaLnBrk="0" hangingPunct="0">
              <a:lnSpc>
                <a:spcPts val="1088"/>
              </a:lnSpc>
              <a:buFontTx/>
              <a:buChar char="-"/>
            </a:pPr>
            <a:r>
              <a:rPr lang="de-DE" sz="900" dirty="0">
                <a:latin typeface="E+H Serif" pitchFamily="18" charset="0"/>
              </a:rPr>
              <a:t> - - - - - - - - - - - - - - - - - - - - - - - - - - - - - - - - - - - - - - - - - - - - - - - - - - - - - - - - - - - - - - - - - - - - - - - - </a:t>
            </a:r>
            <a:r>
              <a:rPr lang="de-DE" sz="900" dirty="0" smtClean="0">
                <a:latin typeface="E+H Serif" pitchFamily="18" charset="0"/>
              </a:rPr>
              <a:t>- </a:t>
            </a:r>
            <a:r>
              <a:rPr lang="de-DE" sz="900" dirty="0">
                <a:latin typeface="E+H Serif" pitchFamily="18" charset="0"/>
              </a:rPr>
              <a:t>- - - - - - - - - - - -</a:t>
            </a:r>
          </a:p>
        </p:txBody>
      </p:sp>
    </p:spTree>
    <p:extLst>
      <p:ext uri="{BB962C8B-B14F-4D97-AF65-F5344CB8AC3E}">
        <p14:creationId xmlns:p14="http://schemas.microsoft.com/office/powerpoint/2010/main" val="19863786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+H Serif" pitchFamily="18" charset="0"/>
        <a:ea typeface="+mn-ea"/>
        <a:cs typeface="+mn-cs"/>
      </a:defRPr>
    </a:lvl1pPr>
    <a:lvl2pPr marL="361950" indent="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+H Serif" pitchFamily="2" charset="0"/>
        <a:ea typeface="+mn-ea"/>
        <a:cs typeface="+mn-cs"/>
      </a:defRPr>
    </a:lvl2pPr>
    <a:lvl3pPr marL="712788" indent="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+H Serif" pitchFamily="2" charset="0"/>
        <a:ea typeface="+mn-ea"/>
        <a:cs typeface="+mn-cs"/>
      </a:defRPr>
    </a:lvl3pPr>
    <a:lvl4pPr marL="1073150" indent="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+H Serif" pitchFamily="2" charset="0"/>
        <a:ea typeface="+mn-ea"/>
        <a:cs typeface="+mn-cs"/>
      </a:defRPr>
    </a:lvl4pPr>
    <a:lvl5pPr marL="1435100" indent="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+H Serif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434F68D2-C2BC-4A1A-BD56-AC8599E4DA5B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0156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ADAE85A-F354-47B9-8EC4-6DF2F7D1DD14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6183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13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877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14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388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15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38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16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388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17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388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18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388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19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388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20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388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21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388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97624BF-9F40-4989-9FF0-658D8C003B30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990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22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12E967B-EE3B-493D-89EE-F010DA2C286D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6284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23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E1F360CD-E56C-451A-AEE2-0E941C94346E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01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97624BF-9F40-4989-9FF0-658D8C003B30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990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97624BF-9F40-4989-9FF0-658D8C003B30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990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97624BF-9F40-4989-9FF0-658D8C003B30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990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97624BF-9F40-4989-9FF0-658D8C003B30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990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97624BF-9F40-4989-9FF0-658D8C003B30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990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97624BF-9F40-4989-9FF0-658D8C003B30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990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3835400"/>
            <a:ext cx="61722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Seametrics  Internal and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03EA-09C3-495B-8565-6524796C22FB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ADAE85A-F354-47B9-8EC4-6DF2F7D1DD14}" type="datetime1">
              <a:rPr lang="en-US" noProof="0" smtClean="0"/>
              <a:t>12/4/2014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618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85750" y="1340768"/>
            <a:ext cx="8516249" cy="4752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99398" y="43018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42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xtContent"/>
          <p:cNvSpPr>
            <a:spLocks noGrp="1"/>
          </p:cNvSpPr>
          <p:nvPr>
            <p:ph type="chart" idx="1"/>
          </p:nvPr>
        </p:nvSpPr>
        <p:spPr>
          <a:xfrm>
            <a:off x="285750" y="1398589"/>
            <a:ext cx="8534400" cy="4751386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11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4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xtContent"/>
          <p:cNvSpPr>
            <a:spLocks noGrp="1"/>
          </p:cNvSpPr>
          <p:nvPr>
            <p:ph type="tbl" idx="1"/>
          </p:nvPr>
        </p:nvSpPr>
        <p:spPr>
          <a:xfrm>
            <a:off x="285750" y="1398589"/>
            <a:ext cx="8534400" cy="4751386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11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4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ametric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97919"/>
            <a:ext cx="8522970" cy="47520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8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+H Title and Text" userDrawn="1">
  <p:cSld name="E+H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xtContent"/>
          <p:cNvSpPr>
            <a:spLocks noGrp="1"/>
          </p:cNvSpPr>
          <p:nvPr>
            <p:ph type="body" sz="quarter" idx="13"/>
          </p:nvPr>
        </p:nvSpPr>
        <p:spPr>
          <a:xfrm>
            <a:off x="285750" y="1398589"/>
            <a:ext cx="8534400" cy="475138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60363" indent="3175">
              <a:buFontTx/>
              <a:buNone/>
              <a:defRPr/>
            </a:lvl2pPr>
            <a:lvl3pPr marL="714375" indent="3175">
              <a:buFontTx/>
              <a:buNone/>
              <a:defRPr/>
            </a:lvl3pPr>
            <a:lvl4pPr marL="1074738" indent="0">
              <a:buFontTx/>
              <a:buNone/>
              <a:tabLst/>
              <a:defRPr/>
            </a:lvl4pPr>
            <a:lvl5pPr marL="1436688" indent="-3175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hLine"/>
          <p:cNvSpPr>
            <a:spLocks noChangeShapeType="1"/>
          </p:cNvSpPr>
          <p:nvPr userDrawn="1"/>
        </p:nvSpPr>
        <p:spPr bwMode="gray">
          <a:xfrm flipV="1">
            <a:off x="827087" y="6265314"/>
            <a:ext cx="799306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E+H Serif"/>
            </a:endParaRPr>
          </a:p>
        </p:txBody>
      </p:sp>
      <p:sp>
        <p:nvSpPr>
          <p:cNvPr id="16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1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5750" y="619648"/>
            <a:ext cx="8534401" cy="66684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85750" y="1341438"/>
            <a:ext cx="8534399" cy="1117600"/>
          </a:xfrm>
        </p:spPr>
        <p:txBody>
          <a:bodyPr lIns="0" tIns="0" numCol="2"/>
          <a:lstStyle>
            <a:lvl1pPr>
              <a:spcAft>
                <a:spcPts val="0"/>
              </a:spcAft>
              <a:defRPr sz="2400"/>
            </a:lvl1pPr>
            <a:lvl2pPr>
              <a:spcAft>
                <a:spcPts val="0"/>
              </a:spcAft>
              <a:defRPr sz="1800"/>
            </a:lvl2pPr>
            <a:lvl3pPr>
              <a:spcAft>
                <a:spcPts val="0"/>
              </a:spcAft>
              <a:defRPr sz="2000"/>
            </a:lvl3pPr>
            <a:lvl4pPr>
              <a:spcAft>
                <a:spcPts val="0"/>
              </a:spcAft>
              <a:defRPr sz="1800"/>
            </a:lvl4pPr>
            <a:lvl5pPr>
              <a:spcAft>
                <a:spcPts val="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85751" y="3159977"/>
            <a:ext cx="8522970" cy="2960824"/>
          </a:xfrm>
        </p:spPr>
        <p:txBody>
          <a:bodyPr/>
          <a:lstStyle>
            <a:lvl1pPr>
              <a:defRPr sz="3200"/>
            </a:lvl1pPr>
          </a:lstStyle>
          <a:p>
            <a:endParaRPr lang="de-DE" dirty="0"/>
          </a:p>
        </p:txBody>
      </p:sp>
      <p:sp>
        <p:nvSpPr>
          <p:cNvPr id="17" name="shLine"/>
          <p:cNvSpPr>
            <a:spLocks noChangeShapeType="1"/>
          </p:cNvSpPr>
          <p:nvPr userDrawn="1"/>
        </p:nvSpPr>
        <p:spPr bwMode="gray">
          <a:xfrm flipV="1">
            <a:off x="285749" y="415350"/>
            <a:ext cx="8522971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E+H Serif" pitchFamily="18" charset="0"/>
            </a:endParaRPr>
          </a:p>
        </p:txBody>
      </p:sp>
      <p:sp>
        <p:nvSpPr>
          <p:cNvPr id="19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xtTitleHeader"/>
          <p:cNvSpPr>
            <a:spLocks noChangeArrowheads="1"/>
          </p:cNvSpPr>
          <p:nvPr userDrawn="1"/>
        </p:nvSpPr>
        <p:spPr bwMode="auto">
          <a:xfrm>
            <a:off x="285750" y="194736"/>
            <a:ext cx="8534400" cy="18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just">
              <a:tabLst>
                <a:tab pos="3779838" algn="l"/>
                <a:tab pos="8515350" algn="r"/>
              </a:tabLst>
            </a:pPr>
            <a:r>
              <a:rPr lang="en-US" sz="1200" b="1" noProof="1" smtClean="0">
                <a:solidFill>
                  <a:srgbClr val="0070C0"/>
                </a:solidFill>
                <a:latin typeface="Franklin Gothic Book" pitchFamily="34" charset="0"/>
              </a:rPr>
              <a:t>Saving Time	Saving Money 	</a:t>
            </a:r>
            <a:r>
              <a:rPr lang="en-US" sz="1200" b="1" baseline="0" noProof="1" smtClean="0">
                <a:solidFill>
                  <a:srgbClr val="0070C0"/>
                </a:solidFill>
                <a:latin typeface="Franklin Gothic Book" pitchFamily="34" charset="0"/>
              </a:rPr>
              <a:t>                     </a:t>
            </a:r>
            <a:r>
              <a:rPr lang="en-US" sz="1200" b="1" noProof="1" smtClean="0">
                <a:solidFill>
                  <a:srgbClr val="0070C0"/>
                </a:solidFill>
                <a:latin typeface="Franklin Gothic Book" pitchFamily="34" charset="0"/>
              </a:rPr>
              <a:t>Conserving Resources</a:t>
            </a:r>
            <a:endParaRPr lang="en-US" sz="1200" b="1" noProof="1">
              <a:solidFill>
                <a:srgbClr val="0070C0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1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xtContent"/>
          <p:cNvSpPr>
            <a:spLocks noGrp="1"/>
          </p:cNvSpPr>
          <p:nvPr>
            <p:ph type="body" sz="quarter" idx="13"/>
          </p:nvPr>
        </p:nvSpPr>
        <p:spPr>
          <a:xfrm>
            <a:off x="285750" y="1398589"/>
            <a:ext cx="8534400" cy="4751386"/>
          </a:xfrm>
        </p:spPr>
        <p:txBody>
          <a:bodyPr/>
          <a:lstStyle>
            <a:lvl1pPr marL="0" indent="0">
              <a:buFontTx/>
              <a:buNone/>
              <a:defRPr sz="2400"/>
            </a:lvl1pPr>
            <a:lvl2pPr marL="360363" indent="3175">
              <a:buFontTx/>
              <a:buNone/>
              <a:defRPr sz="2000"/>
            </a:lvl2pPr>
            <a:lvl3pPr marL="714375" indent="3175">
              <a:buFontTx/>
              <a:buNone/>
              <a:defRPr sz="1800"/>
            </a:lvl3pPr>
            <a:lvl4pPr marL="1074738" indent="0">
              <a:buFontTx/>
              <a:buNone/>
              <a:tabLst/>
              <a:defRPr sz="1600"/>
            </a:lvl4pPr>
            <a:lvl5pPr marL="1436688" indent="-3175"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1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xtContent"/>
          <p:cNvSpPr>
            <a:spLocks noGrp="1"/>
          </p:cNvSpPr>
          <p:nvPr>
            <p:ph idx="1"/>
          </p:nvPr>
        </p:nvSpPr>
        <p:spPr>
          <a:xfrm>
            <a:off x="285750" y="1397919"/>
            <a:ext cx="8522970" cy="47520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90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w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xtContent"/>
          <p:cNvSpPr>
            <a:spLocks noGrp="1"/>
          </p:cNvSpPr>
          <p:nvPr>
            <p:ph type="body" sz="quarter" idx="13"/>
          </p:nvPr>
        </p:nvSpPr>
        <p:spPr>
          <a:xfrm>
            <a:off x="304800" y="1398588"/>
            <a:ext cx="4171950" cy="4751387"/>
          </a:xfrm>
        </p:spPr>
        <p:txBody>
          <a:bodyPr/>
          <a:lstStyle>
            <a:lvl1pPr marL="571500" indent="-571500">
              <a:buFont typeface="Arial" pitchFamily="34" charset="0"/>
              <a:buChar char="•"/>
              <a:defRPr sz="2400"/>
            </a:lvl1pPr>
            <a:lvl2pPr marL="931863" indent="-571500">
              <a:buFont typeface="Arial" pitchFamily="34" charset="0"/>
              <a:buChar char="•"/>
              <a:defRPr sz="2000"/>
            </a:lvl2pPr>
            <a:lvl3pPr marL="1171575" indent="-457200">
              <a:buFont typeface="Arial" pitchFamily="34" charset="0"/>
              <a:buChar char="•"/>
              <a:defRPr sz="1800"/>
            </a:lvl3pPr>
            <a:lvl4pPr marL="1533525" indent="-457200">
              <a:buFont typeface="Arial" pitchFamily="34" charset="0"/>
              <a:buChar char="•"/>
              <a:defRPr sz="1600"/>
            </a:lvl4pPr>
            <a:lvl5pPr marL="1776413" indent="-342900"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xtContent"/>
          <p:cNvSpPr>
            <a:spLocks noGrp="1"/>
          </p:cNvSpPr>
          <p:nvPr>
            <p:ph type="body" sz="quarter" idx="18"/>
          </p:nvPr>
        </p:nvSpPr>
        <p:spPr>
          <a:xfrm>
            <a:off x="4637998" y="1398588"/>
            <a:ext cx="4144052" cy="4751387"/>
          </a:xfrm>
        </p:spPr>
        <p:txBody>
          <a:bodyPr/>
          <a:lstStyle>
            <a:lvl1pPr marL="571500" indent="-571500">
              <a:buFont typeface="Arial" pitchFamily="34" charset="0"/>
              <a:buChar char="•"/>
              <a:defRPr sz="2400"/>
            </a:lvl1pPr>
            <a:lvl2pPr marL="931863" indent="-571500">
              <a:buFont typeface="Arial" pitchFamily="34" charset="0"/>
              <a:buChar char="•"/>
              <a:defRPr sz="2000"/>
            </a:lvl2pPr>
            <a:lvl3pPr marL="1171575" indent="-457200">
              <a:buFont typeface="Arial" pitchFamily="34" charset="0"/>
              <a:buChar char="•"/>
              <a:defRPr sz="1800"/>
            </a:lvl3pPr>
            <a:lvl4pPr marL="1533525" indent="-457200">
              <a:buFont typeface="Arial" pitchFamily="34" charset="0"/>
              <a:buChar char="•"/>
              <a:defRPr sz="1600"/>
            </a:lvl4pPr>
            <a:lvl5pPr marL="1776413" indent="-342900"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0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xtContent"/>
          <p:cNvSpPr>
            <a:spLocks noGrp="1"/>
          </p:cNvSpPr>
          <p:nvPr>
            <p:ph type="body" sz="quarter" idx="13"/>
          </p:nvPr>
        </p:nvSpPr>
        <p:spPr>
          <a:xfrm>
            <a:off x="304800" y="1398588"/>
            <a:ext cx="4171950" cy="4751387"/>
          </a:xfrm>
        </p:spPr>
        <p:txBody>
          <a:bodyPr/>
          <a:lstStyle>
            <a:lvl1pPr marL="0" indent="0">
              <a:buNone/>
              <a:defRPr sz="2400"/>
            </a:lvl1pPr>
            <a:lvl2pPr marL="360363" indent="3175">
              <a:buNone/>
              <a:defRPr sz="2000"/>
            </a:lvl2pPr>
            <a:lvl3pPr marL="714375" indent="3175">
              <a:buNone/>
              <a:defRPr sz="1800"/>
            </a:lvl3pPr>
            <a:lvl4pPr marL="1076325" indent="4763">
              <a:buNone/>
              <a:defRPr sz="1600"/>
            </a:lvl4pPr>
            <a:lvl5pPr marL="1436688" indent="-3175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xtContent"/>
          <p:cNvSpPr>
            <a:spLocks noGrp="1"/>
          </p:cNvSpPr>
          <p:nvPr>
            <p:ph type="body" sz="quarter" idx="18"/>
          </p:nvPr>
        </p:nvSpPr>
        <p:spPr>
          <a:xfrm>
            <a:off x="4637998" y="1398588"/>
            <a:ext cx="4144052" cy="4751387"/>
          </a:xfrm>
        </p:spPr>
        <p:txBody>
          <a:bodyPr/>
          <a:lstStyle>
            <a:lvl1pPr marL="0" indent="0">
              <a:buNone/>
              <a:defRPr sz="2400"/>
            </a:lvl1pPr>
            <a:lvl2pPr marL="360363" indent="3175">
              <a:buNone/>
              <a:defRPr sz="2000"/>
            </a:lvl2pPr>
            <a:lvl3pPr marL="714375" indent="3175">
              <a:buNone/>
              <a:defRPr sz="1800"/>
            </a:lvl3pPr>
            <a:lvl4pPr marL="1076325" indent="4763">
              <a:buNone/>
              <a:defRPr sz="1600"/>
            </a:lvl4pPr>
            <a:lvl5pPr marL="1436688" indent="-3175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14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398588"/>
            <a:ext cx="4076700" cy="4751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4572000" y="1398589"/>
            <a:ext cx="4210050" cy="4751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xtTitle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28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5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metric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2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M:\Publications\Seametrics Logos\Logo Border\SeaWaveBorder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34454"/>
            <a:ext cx="8585200" cy="24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xtTitle"/>
          <p:cNvSpPr>
            <a:spLocks noGrp="1" noChangeArrowheads="1"/>
          </p:cNvSpPr>
          <p:nvPr>
            <p:ph type="title"/>
          </p:nvPr>
        </p:nvSpPr>
        <p:spPr bwMode="auto">
          <a:xfrm>
            <a:off x="599398" y="430187"/>
            <a:ext cx="7992151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txtContent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340769"/>
            <a:ext cx="8522970" cy="475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 smtClean="0"/>
          </a:p>
        </p:txBody>
      </p:sp>
      <p:pic>
        <p:nvPicPr>
          <p:cNvPr id="14" name="Picture 10" descr="C:\Users\fredt\Desktop\Logos\SeametricslogoColor.png"/>
          <p:cNvPicPr>
            <a:picLocks noChangeAspect="1" noChangeArrowheads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78535" y="6330031"/>
            <a:ext cx="1132090" cy="286390"/>
          </a:xfrm>
          <a:prstGeom prst="rect">
            <a:avLst/>
          </a:prstGeom>
          <a:noFill/>
          <a:effectLst>
            <a:glow rad="63500">
              <a:schemeClr val="bg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xt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50" y="6458624"/>
            <a:ext cx="5715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200" noProof="1">
                <a:solidFill>
                  <a:srgbClr val="000000"/>
                </a:solidFill>
                <a:latin typeface="Franklin Gothic Demi" pitchFamily="34" charset="0"/>
              </a:defRPr>
            </a:lvl1pPr>
          </a:lstStyle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74" r:id="rId7"/>
    <p:sldLayoutId id="2147483681" r:id="rId8"/>
    <p:sldLayoutId id="2147483682" r:id="rId9"/>
    <p:sldLayoutId id="2147483683" r:id="rId10"/>
    <p:sldLayoutId id="2147483684" r:id="rId11"/>
    <p:sldLayoutId id="2147483672" r:id="rId12"/>
    <p:sldLayoutId id="2147483685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Franklin Gothic Dem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E+H Serif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E+H Serif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E+H Serif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E+H Serif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E+H Serif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E+H Serif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E+H Serif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E+H Serif" pitchFamily="2" charset="0"/>
        </a:defRPr>
      </a:lvl9pPr>
    </p:titleStyle>
    <p:bodyStyle>
      <a:lvl1pPr marL="269875" indent="-269875" algn="l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>
          <a:srgbClr val="007CAA"/>
        </a:buClr>
        <a:buFont typeface="E+H Serif" pitchFamily="18" charset="0"/>
        <a:buChar char="•"/>
        <a:defRPr sz="2400">
          <a:solidFill>
            <a:srgbClr val="000000"/>
          </a:solidFill>
          <a:latin typeface="Franklin Gothic Demi" pitchFamily="34" charset="0"/>
          <a:ea typeface="+mn-ea"/>
          <a:cs typeface="+mn-cs"/>
        </a:defRPr>
      </a:lvl1pPr>
      <a:lvl2pPr marL="541338" indent="-271463" algn="l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>
          <a:srgbClr val="007CAA"/>
        </a:buClr>
        <a:buFont typeface="E+H Serif" pitchFamily="18" charset="0"/>
        <a:buChar char="•"/>
        <a:defRPr sz="2000">
          <a:solidFill>
            <a:srgbClr val="000000"/>
          </a:solidFill>
          <a:latin typeface="Franklin Gothic Demi" pitchFamily="34" charset="0"/>
        </a:defRPr>
      </a:lvl2pPr>
      <a:lvl3pPr marL="717550" indent="-182563" algn="l" rtl="0" eaLnBrk="1" fontAlgn="base" hangingPunct="1">
        <a:lnSpc>
          <a:spcPct val="110000"/>
        </a:lnSpc>
        <a:spcBef>
          <a:spcPts val="0"/>
        </a:spcBef>
        <a:spcAft>
          <a:spcPts val="400"/>
        </a:spcAft>
        <a:buClr>
          <a:srgbClr val="007CAA"/>
        </a:buClr>
        <a:buFont typeface="E+H Serif" pitchFamily="18" charset="0"/>
        <a:buChar char="•"/>
        <a:defRPr sz="1800" baseline="0">
          <a:solidFill>
            <a:srgbClr val="000000"/>
          </a:solidFill>
          <a:latin typeface="Franklin Gothic Demi" pitchFamily="34" charset="0"/>
        </a:defRPr>
      </a:lvl3pPr>
      <a:lvl4pPr marL="900113" indent="-176213" algn="l" rtl="0" eaLnBrk="1" fontAlgn="base" hangingPunct="1">
        <a:lnSpc>
          <a:spcPct val="110000"/>
        </a:lnSpc>
        <a:spcBef>
          <a:spcPts val="0"/>
        </a:spcBef>
        <a:spcAft>
          <a:spcPts val="400"/>
        </a:spcAft>
        <a:buClr>
          <a:srgbClr val="007CAA"/>
        </a:buClr>
        <a:buFont typeface="E+H Serif" pitchFamily="18" charset="0"/>
        <a:buChar char="•"/>
        <a:defRPr sz="1600" baseline="0">
          <a:solidFill>
            <a:srgbClr val="000000"/>
          </a:solidFill>
          <a:latin typeface="Franklin Gothic Demi" pitchFamily="34" charset="0"/>
        </a:defRPr>
      </a:lvl4pPr>
      <a:lvl5pPr marL="1074738" indent="-182563" algn="l" rtl="0" eaLnBrk="1" fontAlgn="base" hangingPunct="1">
        <a:lnSpc>
          <a:spcPct val="110000"/>
        </a:lnSpc>
        <a:spcBef>
          <a:spcPts val="0"/>
        </a:spcBef>
        <a:spcAft>
          <a:spcPts val="400"/>
        </a:spcAft>
        <a:buClr>
          <a:srgbClr val="007CAA"/>
        </a:buClr>
        <a:buFont typeface="E+H Serif" pitchFamily="18" charset="0"/>
        <a:buChar char="•"/>
        <a:defRPr sz="1400">
          <a:solidFill>
            <a:srgbClr val="000000"/>
          </a:solidFill>
          <a:latin typeface="Franklin Gothic Demi" pitchFamily="34" charset="0"/>
        </a:defRPr>
      </a:lvl5pPr>
      <a:lvl6pPr marL="2252663" indent="-179388" algn="l" rtl="0" eaLnBrk="1" fontAlgn="base" hangingPunct="1">
        <a:lnSpc>
          <a:spcPct val="110000"/>
        </a:lnSpc>
        <a:spcBef>
          <a:spcPct val="90000"/>
        </a:spcBef>
        <a:spcAft>
          <a:spcPct val="0"/>
        </a:spcAft>
        <a:buClr>
          <a:srgbClr val="0088FF"/>
        </a:buClr>
        <a:buFont typeface="Wingdings" pitchFamily="2" charset="2"/>
        <a:buChar char="n"/>
        <a:defRPr sz="1600">
          <a:solidFill>
            <a:srgbClr val="000000"/>
          </a:solidFill>
          <a:latin typeface="+mn-lt"/>
        </a:defRPr>
      </a:lvl6pPr>
      <a:lvl7pPr marL="2709863" indent="-179388" algn="l" rtl="0" eaLnBrk="1" fontAlgn="base" hangingPunct="1">
        <a:lnSpc>
          <a:spcPct val="110000"/>
        </a:lnSpc>
        <a:spcBef>
          <a:spcPct val="90000"/>
        </a:spcBef>
        <a:spcAft>
          <a:spcPct val="0"/>
        </a:spcAft>
        <a:buClr>
          <a:srgbClr val="0088FF"/>
        </a:buClr>
        <a:buFont typeface="Wingdings" pitchFamily="2" charset="2"/>
        <a:buChar char="n"/>
        <a:defRPr sz="1600">
          <a:solidFill>
            <a:srgbClr val="000000"/>
          </a:solidFill>
          <a:latin typeface="+mn-lt"/>
        </a:defRPr>
      </a:lvl7pPr>
      <a:lvl8pPr marL="3167063" indent="-179388" algn="l" rtl="0" eaLnBrk="1" fontAlgn="base" hangingPunct="1">
        <a:lnSpc>
          <a:spcPct val="110000"/>
        </a:lnSpc>
        <a:spcBef>
          <a:spcPct val="90000"/>
        </a:spcBef>
        <a:spcAft>
          <a:spcPct val="0"/>
        </a:spcAft>
        <a:buClr>
          <a:srgbClr val="0088FF"/>
        </a:buClr>
        <a:buFont typeface="Wingdings" pitchFamily="2" charset="2"/>
        <a:buChar char="n"/>
        <a:defRPr sz="1600">
          <a:solidFill>
            <a:srgbClr val="000000"/>
          </a:solidFill>
          <a:latin typeface="+mn-lt"/>
        </a:defRPr>
      </a:lvl8pPr>
      <a:lvl9pPr marL="3624263" indent="-179388" algn="l" rtl="0" eaLnBrk="1" fontAlgn="base" hangingPunct="1">
        <a:lnSpc>
          <a:spcPct val="110000"/>
        </a:lnSpc>
        <a:spcBef>
          <a:spcPct val="90000"/>
        </a:spcBef>
        <a:spcAft>
          <a:spcPct val="0"/>
        </a:spcAft>
        <a:buClr>
          <a:srgbClr val="0088FF"/>
        </a:buClr>
        <a:buFont typeface="Wingdings" pitchFamily="2" charset="2"/>
        <a:buChar char="n"/>
        <a:defRPr sz="16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eametrics.com/k-factor-calculato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48" y="411137"/>
            <a:ext cx="7992151" cy="360041"/>
          </a:xfrm>
        </p:spPr>
        <p:txBody>
          <a:bodyPr/>
          <a:lstStyle/>
          <a:p>
            <a:r>
              <a:rPr lang="en-US" dirty="0"/>
              <a:t>Changing </a:t>
            </a:r>
            <a:r>
              <a:rPr lang="en-US" dirty="0" smtClean="0"/>
              <a:t>Settings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err="1"/>
              <a:t>Seametrics</a:t>
            </a:r>
            <a:r>
              <a:rPr lang="en-US" dirty="0"/>
              <a:t> </a:t>
            </a:r>
            <a:r>
              <a:rPr lang="en-US" dirty="0" smtClean="0"/>
              <a:t>FT400-Series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C:\Users\fredt\Desktop\New Banners\Files\TubeloopBannerOutside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117843"/>
            <a:ext cx="8980170" cy="219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0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K-factor on any </a:t>
            </a:r>
            <a:r>
              <a:rPr lang="en-US" dirty="0" err="1"/>
              <a:t>Seametrics</a:t>
            </a:r>
            <a:r>
              <a:rPr lang="en-US" dirty="0"/>
              <a:t> flow sensor fitting or in-line meter can be found on the model-serial label. The line reading K = </a:t>
            </a:r>
            <a:r>
              <a:rPr lang="en-US" dirty="0" smtClean="0"/>
              <a:t>xxx </a:t>
            </a:r>
            <a:r>
              <a:rPr lang="en-US" dirty="0"/>
              <a:t>gives the desired number. For depth-adjustable sensors (110, 210, 150, 250 models), use the calculator on our website.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Settings: K-Factor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012" y="2141030"/>
            <a:ext cx="4620024" cy="326650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639341" y="4107565"/>
            <a:ext cx="441789" cy="4417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65213"/>
            <a:ext cx="3915218" cy="4751387"/>
          </a:xfrm>
        </p:spPr>
        <p:txBody>
          <a:bodyPr/>
          <a:lstStyle/>
          <a:p>
            <a:r>
              <a:rPr lang="en-US" b="1" dirty="0">
                <a:solidFill>
                  <a:srgbClr val="0571DD"/>
                </a:solidFill>
              </a:rPr>
              <a:t>Changing Volume </a:t>
            </a:r>
            <a:r>
              <a:rPr lang="en-US" b="1" dirty="0" smtClean="0">
                <a:solidFill>
                  <a:srgbClr val="0571DD"/>
                </a:solidFill>
              </a:rPr>
              <a:t>Units</a:t>
            </a:r>
          </a:p>
          <a:p>
            <a:r>
              <a:rPr lang="en-US" dirty="0" smtClean="0"/>
              <a:t>The </a:t>
            </a:r>
            <a:r>
              <a:rPr lang="en-US" dirty="0"/>
              <a:t>default K-factor units are pulses per gallon. To read your total in metric or other units instead, the standard K-factor must be converted to the desired volume units. For example, to read in pulses per liter, the K-factor must be multiplied by the applicable number shown </a:t>
            </a:r>
            <a:r>
              <a:rPr lang="en-US" dirty="0" smtClean="0"/>
              <a:t>in the chart to the right.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K-Factor: Reading in Other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62D23C-4E40-4C68-80C3-32C753D7500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130525"/>
              </p:ext>
            </p:extLst>
          </p:nvPr>
        </p:nvGraphicFramePr>
        <p:xfrm>
          <a:off x="4458585" y="2117836"/>
          <a:ext cx="4206950" cy="291878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103475"/>
                <a:gridCol w="2103475"/>
              </a:tblGrid>
              <a:tr h="5837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Convert K to: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Multiply by:</a:t>
                      </a:r>
                      <a:endParaRPr lang="en-US" dirty="0"/>
                    </a:p>
                  </a:txBody>
                  <a:tcPr anchor="ctr"/>
                </a:tc>
              </a:tr>
              <a:tr h="5837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.26418</a:t>
                      </a:r>
                      <a:endParaRPr lang="en-US" dirty="0"/>
                    </a:p>
                  </a:txBody>
                  <a:tcPr anchor="ctr"/>
                </a:tc>
              </a:tr>
              <a:tr h="5837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Cubic Meters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264.18</a:t>
                      </a:r>
                      <a:endParaRPr lang="en-US" dirty="0"/>
                    </a:p>
                  </a:txBody>
                  <a:tcPr anchor="ctr"/>
                </a:tc>
              </a:tr>
              <a:tr h="5837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Fluid Ounces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.0078</a:t>
                      </a:r>
                      <a:endParaRPr lang="en-US" dirty="0"/>
                    </a:p>
                  </a:txBody>
                  <a:tcPr anchor="ctr"/>
                </a:tc>
              </a:tr>
              <a:tr h="5837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Cubic Feet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7.48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6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303338"/>
            <a:ext cx="4171950" cy="4751387"/>
          </a:xfrm>
        </p:spPr>
        <p:txBody>
          <a:bodyPr/>
          <a:lstStyle/>
          <a:p>
            <a:r>
              <a:rPr lang="en-US" b="1" dirty="0">
                <a:solidFill>
                  <a:srgbClr val="0571DD"/>
                </a:solidFill>
              </a:rPr>
              <a:t>Changing Time </a:t>
            </a:r>
            <a:r>
              <a:rPr lang="en-US" b="1" dirty="0" smtClean="0">
                <a:solidFill>
                  <a:srgbClr val="0571DD"/>
                </a:solidFill>
              </a:rPr>
              <a:t>Units</a:t>
            </a:r>
          </a:p>
          <a:p>
            <a:r>
              <a:rPr lang="en-US" dirty="0" smtClean="0"/>
              <a:t>To </a:t>
            </a:r>
            <a:r>
              <a:rPr lang="en-US" dirty="0"/>
              <a:t>read your rate in liters per second (for example), convert the K-factor volume units as shown </a:t>
            </a:r>
            <a:r>
              <a:rPr lang="en-US" dirty="0" smtClean="0"/>
              <a:t>previously </a:t>
            </a:r>
            <a:r>
              <a:rPr lang="en-US" dirty="0"/>
              <a:t>and change the time units to Seconds, using the Set Time </a:t>
            </a:r>
            <a:r>
              <a:rPr lang="en-US" dirty="0" smtClean="0"/>
              <a:t>Unit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K-Factor: Reading in Other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62D23C-4E40-4C68-80C3-32C753D7500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603594" y="1394779"/>
            <a:ext cx="4263656" cy="4284921"/>
            <a:chOff x="4590531" y="1303338"/>
            <a:chExt cx="4263656" cy="42849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26" t="8587" r="18289" b="3733"/>
            <a:stretch/>
          </p:blipFill>
          <p:spPr>
            <a:xfrm>
              <a:off x="4590531" y="1303338"/>
              <a:ext cx="4263656" cy="428492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827456" y="3002375"/>
              <a:ext cx="55467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11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K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4593265" y="1398588"/>
            <a:ext cx="4263656" cy="428492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071190" y="2819745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00000.000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 rot="304683">
            <a:off x="9916384" y="2302641"/>
            <a:ext cx="159350" cy="346303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71580" y="2564903"/>
            <a:ext cx="36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1</a:t>
            </a:r>
            <a:endParaRPr lang="en-US" sz="2800" dirty="0"/>
          </a:p>
        </p:txBody>
      </p:sp>
      <p:sp>
        <p:nvSpPr>
          <p:cNvPr id="63" name="Rectangle 62"/>
          <p:cNvSpPr/>
          <p:nvPr/>
        </p:nvSpPr>
        <p:spPr>
          <a:xfrm rot="304683">
            <a:off x="10011038" y="1516977"/>
            <a:ext cx="176750" cy="346303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647401" y="1248224"/>
            <a:ext cx="2908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930936" y="3249353"/>
            <a:ext cx="1814193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K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691033" y="2304770"/>
            <a:ext cx="2094523" cy="1324145"/>
            <a:chOff x="1416381" y="2137142"/>
            <a:chExt cx="2094523" cy="1324145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03" t="27414" r="33794" b="45824"/>
            <a:stretch/>
          </p:blipFill>
          <p:spPr>
            <a:xfrm>
              <a:off x="1416381" y="2153447"/>
              <a:ext cx="2094523" cy="130784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307266" y="2137142"/>
              <a:ext cx="11376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Digital-7 Italic" panose="02000000000000000000" pitchFamily="2" charset="0"/>
                </a:rPr>
                <a:t>0.00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21824" y="2654534"/>
              <a:ext cx="8102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0.00</a:t>
              </a:r>
              <a:endParaRPr lang="en-US" sz="2000" dirty="0" smtClean="0">
                <a:latin typeface="Digital-7 Italic" panose="02000000000000000000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0159" y="3082426"/>
              <a:ext cx="55467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RESET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55902" y="2932414"/>
              <a:ext cx="55467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MIN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38508" y="3918887"/>
            <a:ext cx="465364" cy="1077686"/>
            <a:chOff x="4476751" y="4876800"/>
            <a:chExt cx="465364" cy="1077686"/>
          </a:xfrm>
        </p:grpSpPr>
        <p:grpSp>
          <p:nvGrpSpPr>
            <p:cNvPr id="15" name="Group 14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11509" y="334606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Demi" panose="020B0703020102020204" pitchFamily="34" charset="0"/>
              </a:rPr>
              <a:t>Press the left arrow key to move to the next digit.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11509" y="442507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Demi" panose="020B0703020102020204" pitchFamily="34" charset="0"/>
              </a:rPr>
              <a:t>Use the up arrow key to reach your desired value.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1509" y="1149469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Demi" panose="020B0703020102020204" pitchFamily="34" charset="0"/>
              </a:rPr>
              <a:t>Begin by pressing the SET key once. The prompt SET K should appear on the display. The digit to the far right will be blinking. 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6518574" y="3912083"/>
            <a:ext cx="465364" cy="1077686"/>
            <a:chOff x="4476751" y="4876800"/>
            <a:chExt cx="465364" cy="1077686"/>
          </a:xfrm>
        </p:grpSpPr>
        <p:grpSp>
          <p:nvGrpSpPr>
            <p:cNvPr id="69" name="Group 68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7184177" y="3912083"/>
            <a:ext cx="465364" cy="1077686"/>
            <a:chOff x="4476751" y="4876800"/>
            <a:chExt cx="465364" cy="1077686"/>
          </a:xfrm>
        </p:grpSpPr>
        <p:grpSp>
          <p:nvGrpSpPr>
            <p:cNvPr id="76" name="Group 75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77" name="Straight Connector 76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>
          <a:xfrm rot="304683">
            <a:off x="7230214" y="2900329"/>
            <a:ext cx="174875" cy="346303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229295" y="2822843"/>
            <a:ext cx="11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1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7184177" y="3917845"/>
            <a:ext cx="465364" cy="1077686"/>
            <a:chOff x="4476751" y="4876800"/>
            <a:chExt cx="465364" cy="1077686"/>
          </a:xfrm>
        </p:grpSpPr>
        <p:grpSp>
          <p:nvGrpSpPr>
            <p:cNvPr id="85" name="Group 84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86" name="Straight Connector 85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7137701" y="2819397"/>
            <a:ext cx="201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2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304683">
            <a:off x="7402761" y="2952312"/>
            <a:ext cx="174875" cy="346303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4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"/>
                            </p:stCondLst>
                            <p:childTnLst>
                              <p:par>
                                <p:cTn id="2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4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900"/>
                            </p:stCondLst>
                            <p:childTnLst>
                              <p:par>
                                <p:cTn id="4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556 L -0.01979 -0.00533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400"/>
                            </p:stCondLst>
                            <p:childTnLst>
                              <p:par>
                                <p:cTn id="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9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00"/>
                            </p:stCondLst>
                            <p:childTnLst>
                              <p:par>
                                <p:cTn id="6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800"/>
                            </p:stCondLst>
                            <p:childTnLst>
                              <p:par>
                                <p:cTn id="6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3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800"/>
                            </p:stCondLst>
                            <p:childTnLst>
                              <p:par>
                                <p:cTn id="8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2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200"/>
                            </p:stCondLst>
                            <p:childTnLst>
                              <p:par>
                                <p:cTn id="9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5" grpId="0"/>
      <p:bldP spid="67" grpId="0"/>
      <p:bldP spid="82" grpId="0" animBg="1"/>
      <p:bldP spid="83" grpId="0"/>
      <p:bldP spid="83" grpId="1"/>
      <p:bldP spid="91" grpId="0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Repeat the process </a:t>
            </a:r>
            <a:r>
              <a:rPr lang="en-US" dirty="0" smtClean="0"/>
              <a:t>until </a:t>
            </a:r>
            <a:r>
              <a:rPr lang="en-US" dirty="0"/>
              <a:t>the entire number is entered. (Note that the decimal is fixed </a:t>
            </a:r>
            <a:r>
              <a:rPr lang="en-US" dirty="0" smtClean="0"/>
              <a:t>at </a:t>
            </a:r>
            <a:r>
              <a:rPr lang="en-US" dirty="0"/>
              <a:t>three places. If you only have two decimal places for your </a:t>
            </a:r>
            <a:r>
              <a:rPr lang="en-US" dirty="0" smtClean="0"/>
              <a:t>K-factor</a:t>
            </a:r>
            <a:r>
              <a:rPr lang="en-US" dirty="0"/>
              <a:t>, enter a zero for the third digit.)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Press </a:t>
            </a:r>
            <a:r>
              <a:rPr lang="en-US" dirty="0"/>
              <a:t>SET to advance.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K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4593265" y="1398588"/>
            <a:ext cx="4263656" cy="428492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071190" y="2819745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Digital-7 Italic" panose="02000000000000000000" pitchFamily="2" charset="0"/>
              </a:rPr>
              <a:t> </a:t>
            </a:r>
            <a:r>
              <a:rPr lang="en-US" sz="2800" dirty="0" smtClean="0">
                <a:latin typeface="Digital-7 Italic" panose="02000000000000000000" pitchFamily="2" charset="0"/>
              </a:rPr>
              <a:t>00123.450</a:t>
            </a:r>
            <a:endParaRPr lang="en-US" sz="2000" dirty="0">
              <a:latin typeface="Digital-7 Italic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17464" y="3247637"/>
            <a:ext cx="1814193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K</a:t>
            </a:r>
          </a:p>
        </p:txBody>
      </p:sp>
      <p:sp>
        <p:nvSpPr>
          <p:cNvPr id="8" name="Oval 7"/>
          <p:cNvSpPr/>
          <p:nvPr/>
        </p:nvSpPr>
        <p:spPr>
          <a:xfrm>
            <a:off x="5746509" y="3771843"/>
            <a:ext cx="649362" cy="649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398588"/>
            <a:ext cx="3576084" cy="47513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Note</a:t>
            </a:r>
            <a:r>
              <a:rPr lang="en-US" dirty="0"/>
              <a:t>: If unable to </a:t>
            </a:r>
            <a:r>
              <a:rPr lang="en-US" dirty="0" smtClean="0"/>
              <a:t>set   K-factor</a:t>
            </a:r>
            <a:r>
              <a:rPr lang="en-US" dirty="0"/>
              <a:t>, the unit is "locked" to prevent tampering.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Please </a:t>
            </a:r>
            <a:r>
              <a:rPr lang="en-US" dirty="0"/>
              <a:t>contact your </a:t>
            </a:r>
            <a:r>
              <a:rPr lang="en-US" dirty="0" smtClean="0"/>
              <a:t>Distributor </a:t>
            </a:r>
            <a:r>
              <a:rPr lang="en-US" dirty="0"/>
              <a:t>for assistance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K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4593265" y="1398588"/>
            <a:ext cx="4263656" cy="428492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071190" y="2819745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00000.000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17464" y="3247637"/>
            <a:ext cx="1814193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K</a:t>
            </a:r>
          </a:p>
        </p:txBody>
      </p:sp>
    </p:spTree>
    <p:extLst>
      <p:ext uri="{BB962C8B-B14F-4D97-AF65-F5344CB8AC3E}">
        <p14:creationId xmlns:p14="http://schemas.microsoft.com/office/powerpoint/2010/main" val="22555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 this screen you may select between </a:t>
            </a:r>
            <a:r>
              <a:rPr lang="en-US" dirty="0" smtClean="0"/>
              <a:t>pulse output </a:t>
            </a:r>
            <a:r>
              <a:rPr lang="en-US" dirty="0"/>
              <a:t>(P) or flow alarm (A) functions. If the pulse output and </a:t>
            </a:r>
            <a:r>
              <a:rPr lang="en-US" dirty="0" smtClean="0"/>
              <a:t>flow </a:t>
            </a:r>
            <a:r>
              <a:rPr lang="en-US" dirty="0"/>
              <a:t>alarm features are not being used, this step can be skipped.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71DD"/>
                </a:solidFill>
              </a:rPr>
              <a:t>The P (pulse output) setting does not affect anything if it is not </a:t>
            </a:r>
            <a:r>
              <a:rPr lang="en-US" dirty="0" smtClean="0">
                <a:solidFill>
                  <a:srgbClr val="0571DD"/>
                </a:solidFill>
              </a:rPr>
              <a:t>being used.</a:t>
            </a:r>
            <a:endParaRPr lang="en-US" dirty="0">
              <a:solidFill>
                <a:srgbClr val="0571DD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P/Flow Alarm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4593267" y="1403502"/>
            <a:ext cx="4263656" cy="42849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71192" y="2824659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0000000.0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6025" y="3252551"/>
            <a:ext cx="1673299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P</a:t>
            </a:r>
          </a:p>
        </p:txBody>
      </p:sp>
    </p:spTree>
    <p:extLst>
      <p:ext uri="{BB962C8B-B14F-4D97-AF65-F5344CB8AC3E}">
        <p14:creationId xmlns:p14="http://schemas.microsoft.com/office/powerpoint/2010/main" val="6213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/>
              <a:t>Set P is the default that appears on a new FT400-Series. On an FT400 that has been previously set up with flow alarm function, an A will appear on this screen. </a:t>
            </a:r>
          </a:p>
          <a:p>
            <a:r>
              <a:rPr lang="en-US" sz="2000" dirty="0"/>
              <a:t>To move between P and A screens, firmly press all three keys for 5-10 seconds, then use the up arrow to scroll through the three options: P, AL HI (high flow alarm) and </a:t>
            </a:r>
          </a:p>
          <a:p>
            <a:r>
              <a:rPr lang="en-US" sz="2000" dirty="0"/>
              <a:t>AL LO (low flow alarm).</a:t>
            </a:r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P/Flow Alarm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93267" y="1403502"/>
            <a:ext cx="4263656" cy="4284921"/>
            <a:chOff x="4508203" y="1297172"/>
            <a:chExt cx="4263656" cy="428492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26" t="8587" r="18289" b="3733"/>
            <a:stretch/>
          </p:blipFill>
          <p:spPr>
            <a:xfrm>
              <a:off x="4508203" y="1297172"/>
              <a:ext cx="4263656" cy="428492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986128" y="2718329"/>
              <a:ext cx="16351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0000000.0</a:t>
              </a:r>
              <a:endParaRPr lang="en-US" sz="2000" dirty="0" smtClean="0">
                <a:latin typeface="Digital-7 Italic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80961" y="3146221"/>
              <a:ext cx="1673299" cy="206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SET P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38508" y="3918887"/>
            <a:ext cx="465364" cy="1077686"/>
            <a:chOff x="4476751" y="4876800"/>
            <a:chExt cx="465364" cy="1077686"/>
          </a:xfrm>
        </p:grpSpPr>
        <p:grpSp>
          <p:nvGrpSpPr>
            <p:cNvPr id="13" name="Group 12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492411" y="3902558"/>
            <a:ext cx="465364" cy="1077686"/>
            <a:chOff x="4476751" y="4876800"/>
            <a:chExt cx="465364" cy="1077686"/>
          </a:xfrm>
        </p:grpSpPr>
        <p:grpSp>
          <p:nvGrpSpPr>
            <p:cNvPr id="20" name="Group 19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174068" y="3930162"/>
            <a:ext cx="465364" cy="1077686"/>
            <a:chOff x="4476751" y="4876800"/>
            <a:chExt cx="465364" cy="1077686"/>
          </a:xfrm>
        </p:grpSpPr>
        <p:grpSp>
          <p:nvGrpSpPr>
            <p:cNvPr id="27" name="Group 26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3" t="27600" r="33496" b="45670"/>
          <a:stretch/>
        </p:blipFill>
        <p:spPr>
          <a:xfrm>
            <a:off x="5680916" y="2331899"/>
            <a:ext cx="2122714" cy="1306286"/>
          </a:xfrm>
          <a:prstGeom prst="rect">
            <a:avLst/>
          </a:prstGeom>
          <a:effectLst/>
        </p:spPr>
      </p:pic>
      <p:sp>
        <p:nvSpPr>
          <p:cNvPr id="35" name="TextBox 34"/>
          <p:cNvSpPr txBox="1"/>
          <p:nvPr/>
        </p:nvSpPr>
        <p:spPr>
          <a:xfrm>
            <a:off x="7158923" y="2515831"/>
            <a:ext cx="44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Digital-7 Italic" panose="02000000000000000000" pitchFamily="2" charset="0"/>
              </a:rPr>
              <a:t>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02970" y="2529551"/>
            <a:ext cx="1062074" cy="584775"/>
          </a:xfrm>
          <a:prstGeom prst="rect">
            <a:avLst/>
          </a:prstGeom>
          <a:solidFill>
            <a:srgbClr val="C2C2C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Digital-7 Italic" panose="02000000000000000000" pitchFamily="2" charset="0"/>
              </a:rPr>
              <a:t>Al hi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186455" y="3918887"/>
            <a:ext cx="465364" cy="1077686"/>
            <a:chOff x="4476751" y="4876800"/>
            <a:chExt cx="465364" cy="1077686"/>
          </a:xfrm>
        </p:grpSpPr>
        <p:grpSp>
          <p:nvGrpSpPr>
            <p:cNvPr id="39" name="Group 38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198842" y="3908420"/>
            <a:ext cx="465364" cy="1077686"/>
            <a:chOff x="4476751" y="4876800"/>
            <a:chExt cx="465364" cy="1077686"/>
          </a:xfrm>
        </p:grpSpPr>
        <p:grpSp>
          <p:nvGrpSpPr>
            <p:cNvPr id="46" name="Group 45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6523136" y="2508017"/>
            <a:ext cx="1084569" cy="584775"/>
          </a:xfrm>
          <a:prstGeom prst="rect">
            <a:avLst/>
          </a:prstGeom>
          <a:solidFill>
            <a:srgbClr val="C2C2C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Digital-7 Italic" panose="02000000000000000000" pitchFamily="2" charset="0"/>
              </a:rPr>
              <a:t>Al lo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88049" y="5572153"/>
            <a:ext cx="3099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Franklin Gothic Heavy" panose="020B0903020102020204" pitchFamily="34" charset="0"/>
              </a:rPr>
              <a:t>5-10  seconds</a:t>
            </a:r>
          </a:p>
        </p:txBody>
      </p:sp>
    </p:spTree>
    <p:extLst>
      <p:ext uri="{BB962C8B-B14F-4D97-AF65-F5344CB8AC3E}">
        <p14:creationId xmlns:p14="http://schemas.microsoft.com/office/powerpoint/2010/main" val="2270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9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900"/>
                            </p:stCondLst>
                            <p:childTnLst>
                              <p:par>
                                <p:cTn id="48" presetID="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900"/>
                            </p:stCondLst>
                            <p:childTnLst>
                              <p:par>
                                <p:cTn id="6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300"/>
                            </p:stCondLst>
                            <p:childTnLst>
                              <p:par>
                                <p:cTn id="7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8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300"/>
                            </p:stCondLst>
                            <p:childTnLst>
                              <p:par>
                                <p:cTn id="8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700"/>
                            </p:stCondLst>
                            <p:childTnLst>
                              <p:par>
                                <p:cTn id="9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  <p:bldP spid="52" grpId="0" animBg="1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16245" y="1165354"/>
            <a:ext cx="4171950" cy="4751387"/>
          </a:xfrm>
        </p:spPr>
        <p:txBody>
          <a:bodyPr/>
          <a:lstStyle/>
          <a:p>
            <a:r>
              <a:rPr lang="en-US" b="1" dirty="0" smtClean="0">
                <a:solidFill>
                  <a:srgbClr val="0571DD"/>
                </a:solidFill>
              </a:rPr>
              <a:t>Set P</a:t>
            </a:r>
          </a:p>
          <a:p>
            <a:r>
              <a:rPr lang="en-US" dirty="0" smtClean="0"/>
              <a:t>From </a:t>
            </a:r>
            <a:r>
              <a:rPr lang="en-US" dirty="0"/>
              <a:t>this screen, follow the same process as for Set K </a:t>
            </a:r>
          </a:p>
          <a:p>
            <a:r>
              <a:rPr lang="en-US" dirty="0"/>
              <a:t>to enter the desired pulse rate. This is the number of gallons </a:t>
            </a:r>
          </a:p>
          <a:p>
            <a:r>
              <a:rPr lang="en-US" dirty="0"/>
              <a:t>(or whatever units are programmed) between pulses. </a:t>
            </a:r>
            <a:endParaRPr lang="en-US" dirty="0" smtClean="0"/>
          </a:p>
          <a:p>
            <a:r>
              <a:rPr lang="en-US" dirty="0" smtClean="0"/>
              <a:t>(Note</a:t>
            </a:r>
            <a:r>
              <a:rPr lang="en-US" dirty="0"/>
              <a:t>: </a:t>
            </a:r>
            <a:r>
              <a:rPr lang="en-US" dirty="0" smtClean="0"/>
              <a:t>Using </a:t>
            </a:r>
            <a:r>
              <a:rPr lang="en-US" dirty="0"/>
              <a:t>the pulse output function disables the high and low flow </a:t>
            </a:r>
            <a:r>
              <a:rPr lang="en-US" dirty="0" smtClean="0"/>
              <a:t>alarm </a:t>
            </a:r>
            <a:r>
              <a:rPr lang="en-US" dirty="0"/>
              <a:t>functions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(</a:t>
            </a:r>
            <a:r>
              <a:rPr lang="en-US" dirty="0"/>
              <a:t>6.1 Hz max output)</a:t>
            </a:r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P/Flow Alarm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4593265" y="1398588"/>
            <a:ext cx="4263656" cy="42849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71190" y="2819745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0000000.0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6962" y="2830629"/>
            <a:ext cx="243978" cy="523220"/>
            <a:chOff x="7813904" y="3803212"/>
            <a:chExt cx="243978" cy="523220"/>
          </a:xfrm>
        </p:grpSpPr>
        <p:sp>
          <p:nvSpPr>
            <p:cNvPr id="9" name="Rectangle 8"/>
            <p:cNvSpPr/>
            <p:nvPr/>
          </p:nvSpPr>
          <p:spPr>
            <a:xfrm rot="304683">
              <a:off x="7850830" y="3880898"/>
              <a:ext cx="174875" cy="346303"/>
            </a:xfrm>
            <a:prstGeom prst="rect">
              <a:avLst/>
            </a:prstGeom>
            <a:solidFill>
              <a:srgbClr val="C2C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13904" y="3803212"/>
              <a:ext cx="2439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1</a:t>
              </a:r>
              <a:endParaRPr lang="en-US" sz="28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079362" y="2830629"/>
            <a:ext cx="413896" cy="523220"/>
            <a:chOff x="7409922" y="3868042"/>
            <a:chExt cx="413896" cy="523220"/>
          </a:xfrm>
        </p:grpSpPr>
        <p:sp>
          <p:nvSpPr>
            <p:cNvPr id="13" name="Rectangle 12"/>
            <p:cNvSpPr/>
            <p:nvPr/>
          </p:nvSpPr>
          <p:spPr>
            <a:xfrm rot="304683">
              <a:off x="7550159" y="3956501"/>
              <a:ext cx="174875" cy="346303"/>
            </a:xfrm>
            <a:prstGeom prst="rect">
              <a:avLst/>
            </a:prstGeom>
            <a:solidFill>
              <a:srgbClr val="C2C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09922" y="3868042"/>
              <a:ext cx="41389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2.</a:t>
              </a:r>
              <a:endParaRPr lang="en-US" sz="2800" dirty="0"/>
            </a:p>
          </p:txBody>
        </p:sp>
      </p:grpSp>
      <p:sp>
        <p:nvSpPr>
          <p:cNvPr id="16" name="Rectangle 15"/>
          <p:cNvSpPr/>
          <p:nvPr/>
        </p:nvSpPr>
        <p:spPr>
          <a:xfrm rot="304683">
            <a:off x="7414711" y="2911266"/>
            <a:ext cx="174875" cy="346303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492411" y="3902558"/>
            <a:ext cx="465364" cy="1077686"/>
            <a:chOff x="4476751" y="4876800"/>
            <a:chExt cx="465364" cy="1077686"/>
          </a:xfrm>
        </p:grpSpPr>
        <p:grpSp>
          <p:nvGrpSpPr>
            <p:cNvPr id="31" name="Group 30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174068" y="3914344"/>
            <a:ext cx="465364" cy="1077686"/>
            <a:chOff x="4476751" y="4876800"/>
            <a:chExt cx="465364" cy="1077686"/>
          </a:xfrm>
        </p:grpSpPr>
        <p:grpSp>
          <p:nvGrpSpPr>
            <p:cNvPr id="38" name="Group 37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7174068" y="3930162"/>
            <a:ext cx="465364" cy="1077686"/>
            <a:chOff x="4476751" y="4876800"/>
            <a:chExt cx="465364" cy="1077686"/>
          </a:xfrm>
        </p:grpSpPr>
        <p:grpSp>
          <p:nvGrpSpPr>
            <p:cNvPr id="45" name="Group 44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6366025" y="3252551"/>
            <a:ext cx="1673299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P</a:t>
            </a:r>
          </a:p>
        </p:txBody>
      </p:sp>
    </p:spTree>
    <p:extLst>
      <p:ext uri="{BB962C8B-B14F-4D97-AF65-F5344CB8AC3E}">
        <p14:creationId xmlns:p14="http://schemas.microsoft.com/office/powerpoint/2010/main" val="180782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0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-0.02778 -0.00278 " pathEditMode="relative" rAng="0" ptsTypes="AA">
                                      <p:cBhvr>
                                        <p:cTn id="2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410"/>
                            </p:stCondLst>
                            <p:childTnLst>
                              <p:par>
                                <p:cTn id="2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91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410"/>
                            </p:stCondLst>
                            <p:childTnLst>
                              <p:par>
                                <p:cTn id="3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81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81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31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810"/>
                            </p:stCondLst>
                            <p:childTnLst>
                              <p:par>
                                <p:cTn id="5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21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21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14325" y="1189038"/>
            <a:ext cx="4171950" cy="4751387"/>
          </a:xfrm>
        </p:spPr>
        <p:txBody>
          <a:bodyPr/>
          <a:lstStyle/>
          <a:p>
            <a:r>
              <a:rPr lang="en-US" b="1" dirty="0">
                <a:solidFill>
                  <a:srgbClr val="0571DD"/>
                </a:solidFill>
              </a:rPr>
              <a:t>Set 20 mA (FT420 Only</a:t>
            </a:r>
            <a:r>
              <a:rPr lang="en-US" b="1" dirty="0" smtClean="0">
                <a:solidFill>
                  <a:srgbClr val="0571DD"/>
                </a:solidFill>
              </a:rPr>
              <a:t>)</a:t>
            </a:r>
            <a:endParaRPr lang="en-US" b="1" dirty="0">
              <a:solidFill>
                <a:srgbClr val="0571D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Press </a:t>
            </a:r>
            <a:r>
              <a:rPr lang="en-US" dirty="0"/>
              <a:t>the SET key to advance to SET </a:t>
            </a:r>
            <a:r>
              <a:rPr lang="en-US" dirty="0" smtClean="0"/>
              <a:t>20</a:t>
            </a:r>
            <a:r>
              <a:rPr lang="en-US" dirty="0"/>
              <a:t>, to set the flow rate, in volume units per time unit, at which 20 </a:t>
            </a:r>
            <a:r>
              <a:rPr lang="en-US" dirty="0" smtClean="0"/>
              <a:t>mA </a:t>
            </a:r>
            <a:r>
              <a:rPr lang="en-US" dirty="0"/>
              <a:t>is desired. Use the up arrow key to reach your desired value.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Then press the left arrow key to move to the next digit.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664124" y="1398588"/>
            <a:ext cx="4144052" cy="475138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20 mA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4593265" y="1398588"/>
            <a:ext cx="4263656" cy="428492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071190" y="2819745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0000000.0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136962" y="2830629"/>
            <a:ext cx="243978" cy="523220"/>
            <a:chOff x="7813904" y="3803212"/>
            <a:chExt cx="243978" cy="523220"/>
          </a:xfrm>
        </p:grpSpPr>
        <p:sp>
          <p:nvSpPr>
            <p:cNvPr id="21" name="Rectangle 20"/>
            <p:cNvSpPr/>
            <p:nvPr/>
          </p:nvSpPr>
          <p:spPr>
            <a:xfrm rot="304683">
              <a:off x="7850830" y="3880898"/>
              <a:ext cx="174875" cy="346303"/>
            </a:xfrm>
            <a:prstGeom prst="rect">
              <a:avLst/>
            </a:prstGeom>
            <a:solidFill>
              <a:srgbClr val="C2C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13904" y="3803212"/>
              <a:ext cx="2439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1</a:t>
              </a:r>
              <a:endParaRPr lang="en-US" sz="28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079362" y="2830629"/>
            <a:ext cx="413896" cy="523220"/>
            <a:chOff x="7409922" y="3868042"/>
            <a:chExt cx="413896" cy="523220"/>
          </a:xfrm>
        </p:grpSpPr>
        <p:sp>
          <p:nvSpPr>
            <p:cNvPr id="24" name="Rectangle 23"/>
            <p:cNvSpPr/>
            <p:nvPr/>
          </p:nvSpPr>
          <p:spPr>
            <a:xfrm rot="304683">
              <a:off x="7550159" y="3956501"/>
              <a:ext cx="174875" cy="346303"/>
            </a:xfrm>
            <a:prstGeom prst="rect">
              <a:avLst/>
            </a:prstGeom>
            <a:solidFill>
              <a:srgbClr val="C2C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09922" y="3868042"/>
              <a:ext cx="41389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2.</a:t>
              </a:r>
              <a:endParaRPr lang="en-US" sz="2800" dirty="0"/>
            </a:p>
          </p:txBody>
        </p:sp>
      </p:grpSp>
      <p:sp>
        <p:nvSpPr>
          <p:cNvPr id="26" name="Rectangle 25"/>
          <p:cNvSpPr/>
          <p:nvPr/>
        </p:nvSpPr>
        <p:spPr>
          <a:xfrm rot="304683">
            <a:off x="7414711" y="2911266"/>
            <a:ext cx="174875" cy="346303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492411" y="3902558"/>
            <a:ext cx="465364" cy="1077686"/>
            <a:chOff x="4476751" y="4876800"/>
            <a:chExt cx="465364" cy="1077686"/>
          </a:xfrm>
        </p:grpSpPr>
        <p:grpSp>
          <p:nvGrpSpPr>
            <p:cNvPr id="28" name="Group 27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174068" y="3914344"/>
            <a:ext cx="465364" cy="1077686"/>
            <a:chOff x="4476751" y="4876800"/>
            <a:chExt cx="465364" cy="1077686"/>
          </a:xfrm>
        </p:grpSpPr>
        <p:grpSp>
          <p:nvGrpSpPr>
            <p:cNvPr id="35" name="Group 34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174068" y="3930162"/>
            <a:ext cx="465364" cy="1077686"/>
            <a:chOff x="4476751" y="4876800"/>
            <a:chExt cx="465364" cy="1077686"/>
          </a:xfrm>
        </p:grpSpPr>
        <p:grpSp>
          <p:nvGrpSpPr>
            <p:cNvPr id="42" name="Group 41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4551590" y="4954980"/>
                <a:ext cx="315685" cy="2923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43" name="Straight Connector 42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563793" y="3247637"/>
            <a:ext cx="1425871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20</a:t>
            </a:r>
          </a:p>
        </p:txBody>
      </p:sp>
    </p:spTree>
    <p:extLst>
      <p:ext uri="{BB962C8B-B14F-4D97-AF65-F5344CB8AC3E}">
        <p14:creationId xmlns:p14="http://schemas.microsoft.com/office/powerpoint/2010/main" val="7682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0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-0.02778 -0.00278 " pathEditMode="relative" rAng="0" ptsTypes="AA">
                                      <p:cBhvr>
                                        <p:cTn id="22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10"/>
                            </p:stCondLst>
                            <p:childTnLst>
                              <p:par>
                                <p:cTn id="2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1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910"/>
                            </p:stCondLst>
                            <p:childTnLst>
                              <p:par>
                                <p:cTn id="3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31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31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81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310"/>
                            </p:stCondLst>
                            <p:childTnLst>
                              <p:par>
                                <p:cTn id="5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71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71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Large </a:t>
            </a:r>
            <a:r>
              <a:rPr lang="en-US" dirty="0"/>
              <a:t>digits display instantaneous flow rate (GPM</a:t>
            </a:r>
            <a:r>
              <a:rPr lang="en-US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Small </a:t>
            </a:r>
            <a:r>
              <a:rPr lang="en-US" dirty="0"/>
              <a:t>digits display total flow (since last reset).</a:t>
            </a:r>
          </a:p>
          <a:p>
            <a:r>
              <a:rPr lang="en-US" dirty="0">
                <a:latin typeface="Digital-7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Settings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62D23C-4E40-4C68-80C3-32C753D7500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5750" y="1122364"/>
            <a:ext cx="8534400" cy="4751386"/>
          </a:xfrm>
          <a:prstGeom prst="rect">
            <a:avLst/>
          </a:prstGeom>
        </p:spPr>
        <p:txBody>
          <a:bodyPr/>
          <a:lstStyle>
            <a:lvl1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400">
                <a:solidFill>
                  <a:srgbClr val="000000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541338" indent="-2714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000">
                <a:solidFill>
                  <a:srgbClr val="000000"/>
                </a:solidFill>
                <a:latin typeface="Franklin Gothic Demi" pitchFamily="34" charset="0"/>
              </a:defRPr>
            </a:lvl2pPr>
            <a:lvl3pPr marL="717550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800" baseline="0">
                <a:solidFill>
                  <a:srgbClr val="000000"/>
                </a:solidFill>
                <a:latin typeface="Franklin Gothic Demi" pitchFamily="34" charset="0"/>
              </a:defRPr>
            </a:lvl3pPr>
            <a:lvl4pPr marL="900113" indent="-17621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600" baseline="0">
                <a:solidFill>
                  <a:srgbClr val="000000"/>
                </a:solidFill>
                <a:latin typeface="Franklin Gothic Demi" pitchFamily="34" charset="0"/>
              </a:defRPr>
            </a:lvl4pPr>
            <a:lvl5pPr marL="1074738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400">
                <a:solidFill>
                  <a:srgbClr val="000000"/>
                </a:solidFill>
                <a:latin typeface="Franklin Gothic Demi" pitchFamily="34" charset="0"/>
              </a:defRPr>
            </a:lvl5pPr>
            <a:lvl6pPr marL="22526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6pPr>
            <a:lvl7pPr marL="27098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7pPr>
            <a:lvl8pPr marL="31670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8pPr>
            <a:lvl9pPr marL="36242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endParaRPr lang="en-US" sz="2800" kern="0" dirty="0"/>
          </a:p>
        </p:txBody>
      </p:sp>
      <p:grpSp>
        <p:nvGrpSpPr>
          <p:cNvPr id="2" name="Group 1"/>
          <p:cNvGrpSpPr/>
          <p:nvPr/>
        </p:nvGrpSpPr>
        <p:grpSpPr>
          <a:xfrm>
            <a:off x="318977" y="1233377"/>
            <a:ext cx="4263656" cy="4284921"/>
            <a:chOff x="318977" y="1233377"/>
            <a:chExt cx="4263656" cy="42849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26" t="8587" r="18289" b="3733"/>
            <a:stretch/>
          </p:blipFill>
          <p:spPr>
            <a:xfrm>
              <a:off x="318977" y="1233377"/>
              <a:ext cx="4263656" cy="428492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307266" y="2137142"/>
              <a:ext cx="11376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Digital-7 Italic" panose="02000000000000000000" pitchFamily="2" charset="0"/>
                </a:rPr>
                <a:t>0.00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21824" y="2654534"/>
              <a:ext cx="8102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0.00</a:t>
              </a:r>
              <a:endParaRPr lang="en-US" sz="2000" dirty="0" smtClean="0">
                <a:latin typeface="Digital-7 Italic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60159" y="3082426"/>
              <a:ext cx="55467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RESET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55902" y="3003664"/>
              <a:ext cx="55467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MIN</a:t>
              </a:r>
            </a:p>
          </p:txBody>
        </p:sp>
      </p:grpSp>
      <p:sp>
        <p:nvSpPr>
          <p:cNvPr id="16" name="Oval 15"/>
          <p:cNvSpPr/>
          <p:nvPr/>
        </p:nvSpPr>
        <p:spPr>
          <a:xfrm>
            <a:off x="2307266" y="2071774"/>
            <a:ext cx="1165519" cy="1165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0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14325" y="1189038"/>
            <a:ext cx="4171950" cy="47513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Repeat the process until the entire number is entered. The processor will automatically scale the 4-20 mA loop accordingly, with </a:t>
            </a:r>
            <a:r>
              <a:rPr lang="en-US" dirty="0" smtClean="0"/>
              <a:t>  4 </a:t>
            </a:r>
            <a:r>
              <a:rPr lang="en-US" dirty="0"/>
              <a:t>mA </a:t>
            </a:r>
            <a:r>
              <a:rPr lang="en-US" dirty="0" smtClean="0"/>
              <a:t>at </a:t>
            </a:r>
            <a:r>
              <a:rPr lang="en-US" dirty="0"/>
              <a:t>zero flow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example, if the maximum expected flow is 250 </a:t>
            </a:r>
            <a:r>
              <a:rPr lang="en-US" dirty="0" err="1" smtClean="0"/>
              <a:t>gpm</a:t>
            </a:r>
            <a:r>
              <a:rPr lang="en-US" dirty="0" smtClean="0"/>
              <a:t>, set 20 to 250.  The analog output will scale to 4 mA at zero flow, 20 mA at 250 </a:t>
            </a:r>
            <a:r>
              <a:rPr lang="en-US" dirty="0" err="1" smtClean="0"/>
              <a:t>gpm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20 mA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96772" y="1398588"/>
            <a:ext cx="4263656" cy="4284921"/>
            <a:chOff x="4544520" y="1398588"/>
            <a:chExt cx="4263656" cy="42849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26" t="8587" r="18289" b="3733"/>
            <a:stretch/>
          </p:blipFill>
          <p:spPr>
            <a:xfrm>
              <a:off x="4544520" y="1398588"/>
              <a:ext cx="4263656" cy="428492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022445" y="2819745"/>
              <a:ext cx="16351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0000250.0</a:t>
              </a:r>
              <a:endParaRPr lang="en-US" sz="2000" dirty="0" smtClean="0">
                <a:latin typeface="Digital-7 Italic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11541" y="3247637"/>
              <a:ext cx="1425871" cy="206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SET 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33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14325" y="1189038"/>
            <a:ext cx="4171950" cy="4751387"/>
          </a:xfrm>
        </p:spPr>
        <p:txBody>
          <a:bodyPr/>
          <a:lstStyle/>
          <a:p>
            <a:r>
              <a:rPr lang="en-US" b="1" dirty="0">
                <a:solidFill>
                  <a:srgbClr val="0571DD"/>
                </a:solidFill>
              </a:rPr>
              <a:t>Set Decimal </a:t>
            </a:r>
            <a:r>
              <a:rPr lang="en-US" b="1" dirty="0" smtClean="0">
                <a:solidFill>
                  <a:srgbClr val="0571DD"/>
                </a:solidFill>
              </a:rPr>
              <a:t>Point</a:t>
            </a:r>
            <a:endParaRPr lang="en-US" b="1" dirty="0">
              <a:solidFill>
                <a:srgbClr val="0571D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Press the SET key again for the D prompt.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Pressing </a:t>
            </a:r>
            <a:r>
              <a:rPr lang="en-US" dirty="0"/>
              <a:t>the up arrow key switches among no decimal place, one </a:t>
            </a:r>
            <a:r>
              <a:rPr lang="en-US" dirty="0" smtClean="0"/>
              <a:t>decimal </a:t>
            </a:r>
            <a:r>
              <a:rPr lang="en-US" dirty="0"/>
              <a:t>place and two decimal places.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Decimal Point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91739" y="1398588"/>
            <a:ext cx="4263656" cy="4284921"/>
            <a:chOff x="318977" y="1233377"/>
            <a:chExt cx="4263656" cy="42849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26" t="8587" r="18289" b="3733"/>
            <a:stretch/>
          </p:blipFill>
          <p:spPr>
            <a:xfrm>
              <a:off x="318977" y="1233377"/>
              <a:ext cx="4263656" cy="428492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0800000">
              <a:off x="1666230" y="2707238"/>
              <a:ext cx="350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p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50928" y="2654534"/>
              <a:ext cx="420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0</a:t>
              </a:r>
              <a:endParaRPr lang="en-US" sz="2000" dirty="0" smtClean="0">
                <a:latin typeface="Digital-7 Italic" panose="02000000000000000000" pitchFamily="2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 rot="304683">
            <a:off x="7422572" y="2967634"/>
            <a:ext cx="166352" cy="346303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173942" y="3944249"/>
            <a:ext cx="465364" cy="1077686"/>
            <a:chOff x="4476751" y="4876800"/>
            <a:chExt cx="465364" cy="1077686"/>
          </a:xfrm>
        </p:grpSpPr>
        <p:grpSp>
          <p:nvGrpSpPr>
            <p:cNvPr id="14" name="Group 13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076216" y="2819745"/>
            <a:ext cx="443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0.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169350" y="3944249"/>
            <a:ext cx="465364" cy="1077686"/>
            <a:chOff x="4476751" y="4876800"/>
            <a:chExt cx="465364" cy="1077686"/>
          </a:xfrm>
        </p:grpSpPr>
        <p:grpSp>
          <p:nvGrpSpPr>
            <p:cNvPr id="22" name="Group 21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851143" y="2819745"/>
            <a:ext cx="663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0.0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35968" y="3182308"/>
            <a:ext cx="45719" cy="45719"/>
          </a:xfrm>
          <a:prstGeom prst="ellipse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1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90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3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300"/>
                            </p:stCondLst>
                            <p:childTnLst>
                              <p:par>
                                <p:cTn id="45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/>
      <p:bldP spid="28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14325" y="1189038"/>
            <a:ext cx="4171950" cy="4751387"/>
          </a:xfrm>
        </p:spPr>
        <p:txBody>
          <a:bodyPr/>
          <a:lstStyle/>
          <a:p>
            <a:r>
              <a:rPr lang="en-US" b="1" dirty="0">
                <a:solidFill>
                  <a:srgbClr val="0571DD"/>
                </a:solidFill>
              </a:rPr>
              <a:t>Set Time </a:t>
            </a:r>
            <a:r>
              <a:rPr lang="en-US" b="1" dirty="0" smtClean="0">
                <a:solidFill>
                  <a:srgbClr val="0571DD"/>
                </a:solidFill>
              </a:rPr>
              <a:t>Unit</a:t>
            </a:r>
            <a:endParaRPr lang="en-US" b="1" dirty="0">
              <a:solidFill>
                <a:srgbClr val="0571D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the SET key is pressed again, a </a:t>
            </a:r>
            <a:r>
              <a:rPr lang="en-US" dirty="0" smtClean="0"/>
              <a:t>blinking </a:t>
            </a:r>
            <a:r>
              <a:rPr lang="en-US" dirty="0"/>
              <a:t>time unit appears.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Press </a:t>
            </a:r>
            <a:r>
              <a:rPr lang="en-US" dirty="0"/>
              <a:t>the up arrow key </a:t>
            </a:r>
            <a:r>
              <a:rPr lang="en-US" dirty="0" smtClean="0"/>
              <a:t>to </a:t>
            </a:r>
            <a:r>
              <a:rPr lang="en-US" dirty="0"/>
              <a:t>select SEC (seconds), MIN (minutes), HR (hours) or </a:t>
            </a:r>
            <a:r>
              <a:rPr lang="en-US" dirty="0" smtClean="0"/>
              <a:t> DAY </a:t>
            </a:r>
            <a:r>
              <a:rPr lang="en-US" dirty="0"/>
              <a:t>(days</a:t>
            </a:r>
            <a:r>
              <a:rPr lang="en-US" dirty="0" smtClean="0"/>
              <a:t>).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Time Unit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F62D23C-4E40-4C68-80C3-32C753D7500B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4591739" y="1398588"/>
            <a:ext cx="4263656" cy="42849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28664" y="3097625"/>
            <a:ext cx="5546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8664" y="2979502"/>
            <a:ext cx="5546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28664" y="3188435"/>
            <a:ext cx="5546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8664" y="3279245"/>
            <a:ext cx="5546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169350" y="3944249"/>
            <a:ext cx="465364" cy="1077686"/>
            <a:chOff x="4476751" y="4876800"/>
            <a:chExt cx="465364" cy="1077686"/>
          </a:xfrm>
        </p:grpSpPr>
        <p:grpSp>
          <p:nvGrpSpPr>
            <p:cNvPr id="16" name="Group 15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7169350" y="3927920"/>
            <a:ext cx="465364" cy="1077686"/>
            <a:chOff x="4476751" y="4876800"/>
            <a:chExt cx="465364" cy="1077686"/>
          </a:xfrm>
        </p:grpSpPr>
        <p:grpSp>
          <p:nvGrpSpPr>
            <p:cNvPr id="23" name="Group 22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5888039" y="3140600"/>
            <a:ext cx="277339" cy="200055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168229" y="3950839"/>
            <a:ext cx="465364" cy="1077686"/>
            <a:chOff x="4476751" y="4876800"/>
            <a:chExt cx="465364" cy="1077686"/>
          </a:xfrm>
        </p:grpSpPr>
        <p:grpSp>
          <p:nvGrpSpPr>
            <p:cNvPr id="30" name="Group 29"/>
            <p:cNvGrpSpPr/>
            <p:nvPr/>
          </p:nvGrpSpPr>
          <p:grpSpPr>
            <a:xfrm>
              <a:off x="4476751" y="4876800"/>
              <a:ext cx="465364" cy="1077686"/>
              <a:chOff x="4476751" y="4876800"/>
              <a:chExt cx="465364" cy="1077686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476751" y="4876800"/>
                <a:ext cx="465364" cy="59871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551590" y="4938651"/>
                <a:ext cx="315685" cy="3087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476751" y="5181600"/>
                <a:ext cx="465364" cy="77288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solidFill>
                    <a:srgbClr val="000000"/>
                  </a:solidFill>
                  <a:latin typeface="E+H Serif" pitchFamily="18" charset="0"/>
                </a:endParaRPr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>
              <a:off x="4587311" y="5399314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587310" y="5486398"/>
              <a:ext cx="23506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5900757" y="3261613"/>
            <a:ext cx="277339" cy="200055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5850978" y="2945180"/>
            <a:ext cx="351459" cy="511569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9600" y="4521245"/>
            <a:ext cx="3464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Franklin Gothic Demi" panose="020B0703020102020204" pitchFamily="34" charset="0"/>
              </a:rPr>
              <a:t>(for example, gal/min, or gal/</a:t>
            </a:r>
            <a:r>
              <a:rPr lang="en-US" dirty="0" err="1">
                <a:latin typeface="Franklin Gothic Demi" panose="020B0703020102020204" pitchFamily="34" charset="0"/>
              </a:rPr>
              <a:t>hr</a:t>
            </a:r>
            <a:r>
              <a:rPr lang="en-US" dirty="0" smtClean="0">
                <a:latin typeface="Franklin Gothic Demi" panose="020B0703020102020204" pitchFamily="34" charset="0"/>
              </a:rPr>
              <a:t>)</a:t>
            </a:r>
            <a:endParaRPr lang="en-US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78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900"/>
                            </p:stCondLst>
                            <p:childTnLst>
                              <p:par>
                                <p:cTn id="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4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9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300"/>
                            </p:stCondLst>
                            <p:childTnLst>
                              <p:par>
                                <p:cTn id="4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8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300"/>
                            </p:stCondLst>
                            <p:childTnLst>
                              <p:par>
                                <p:cTn id="5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8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8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8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8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7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700"/>
                            </p:stCondLst>
                            <p:childTnLst>
                              <p:par>
                                <p:cTn id="7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4" grpId="0"/>
      <p:bldP spid="9" grpId="0" animBg="1"/>
      <p:bldP spid="3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220284B-55B4-4574-840C-025A9F08287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Choosing Seametrics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0" y="1265238"/>
            <a:ext cx="8534400" cy="4751387"/>
          </a:xfrm>
        </p:spPr>
        <p:txBody>
          <a:bodyPr/>
          <a:lstStyle/>
          <a:p>
            <a:pPr marL="571500" lvl="0" indent="-571500">
              <a:buFont typeface="Arial" pitchFamily="34" charset="0"/>
              <a:buChar char="•"/>
            </a:pPr>
            <a:endParaRPr lang="en-US" sz="2800" dirty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marL="571500" lvl="0" indent="-571500">
              <a:buFont typeface="Arial" pitchFamily="34" charset="0"/>
              <a:buChar char="•"/>
            </a:pPr>
            <a:endParaRPr lang="en-US" sz="2800" dirty="0" smtClean="0"/>
          </a:p>
          <a:p>
            <a:pPr algn="ctr"/>
            <a:endParaRPr lang="en-US" sz="2800" dirty="0"/>
          </a:p>
        </p:txBody>
      </p:sp>
      <p:pic>
        <p:nvPicPr>
          <p:cNvPr id="8" name="Picture 2" descr="C:\Users\fredt\Desktop\New Banners\Files\TubeloopBannerOutside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117843"/>
            <a:ext cx="8980170" cy="219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7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318977" y="1233377"/>
            <a:ext cx="4263656" cy="428492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637997" y="1398588"/>
            <a:ext cx="4378411" cy="47513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 is </a:t>
            </a:r>
            <a:r>
              <a:rPr lang="en-US" dirty="0"/>
              <a:t>the </a:t>
            </a:r>
            <a:r>
              <a:rPr lang="en-US" dirty="0">
                <a:solidFill>
                  <a:srgbClr val="0571DD"/>
                </a:solidFill>
              </a:rPr>
              <a:t>number of pulses </a:t>
            </a:r>
            <a:r>
              <a:rPr lang="en-US" dirty="0"/>
              <a:t>the flow sensor provides for every gallon of flow.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Find </a:t>
            </a:r>
            <a:r>
              <a:rPr lang="en-US" dirty="0"/>
              <a:t>it on the fitting </a:t>
            </a:r>
            <a:r>
              <a:rPr lang="en-US" dirty="0" smtClean="0"/>
              <a:t>(</a:t>
            </a:r>
            <a:r>
              <a:rPr lang="en-US" dirty="0"/>
              <a:t>800-Series) or chart (100/200-Series) or on the Seametrics website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www.seametrics.com/k-factor-calculator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Settings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62D23C-4E40-4C68-80C3-32C753D7500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5750" y="1122364"/>
            <a:ext cx="8534400" cy="4751386"/>
          </a:xfrm>
          <a:prstGeom prst="rect">
            <a:avLst/>
          </a:prstGeom>
        </p:spPr>
        <p:txBody>
          <a:bodyPr/>
          <a:lstStyle>
            <a:lvl1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400">
                <a:solidFill>
                  <a:srgbClr val="000000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541338" indent="-2714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000">
                <a:solidFill>
                  <a:srgbClr val="000000"/>
                </a:solidFill>
                <a:latin typeface="Franklin Gothic Demi" pitchFamily="34" charset="0"/>
              </a:defRPr>
            </a:lvl2pPr>
            <a:lvl3pPr marL="717550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800" baseline="0">
                <a:solidFill>
                  <a:srgbClr val="000000"/>
                </a:solidFill>
                <a:latin typeface="Franklin Gothic Demi" pitchFamily="34" charset="0"/>
              </a:defRPr>
            </a:lvl3pPr>
            <a:lvl4pPr marL="900113" indent="-17621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600" baseline="0">
                <a:solidFill>
                  <a:srgbClr val="000000"/>
                </a:solidFill>
                <a:latin typeface="Franklin Gothic Demi" pitchFamily="34" charset="0"/>
              </a:defRPr>
            </a:lvl4pPr>
            <a:lvl5pPr marL="1074738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400">
                <a:solidFill>
                  <a:srgbClr val="000000"/>
                </a:solidFill>
                <a:latin typeface="Franklin Gothic Demi" pitchFamily="34" charset="0"/>
              </a:defRPr>
            </a:lvl5pPr>
            <a:lvl6pPr marL="22526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6pPr>
            <a:lvl7pPr marL="27098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7pPr>
            <a:lvl8pPr marL="31670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8pPr>
            <a:lvl9pPr marL="36242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endParaRPr lang="en-US" sz="2800" kern="0" dirty="0"/>
          </a:p>
        </p:txBody>
      </p:sp>
      <p:grpSp>
        <p:nvGrpSpPr>
          <p:cNvPr id="40" name="Group 39"/>
          <p:cNvGrpSpPr/>
          <p:nvPr/>
        </p:nvGrpSpPr>
        <p:grpSpPr>
          <a:xfrm rot="10800000">
            <a:off x="1093878" y="1541253"/>
            <a:ext cx="2726912" cy="2747636"/>
            <a:chOff x="1093878" y="1541253"/>
            <a:chExt cx="2726912" cy="2747636"/>
          </a:xfrm>
        </p:grpSpPr>
        <p:grpSp>
          <p:nvGrpSpPr>
            <p:cNvPr id="41" name="Group 40"/>
            <p:cNvGrpSpPr/>
            <p:nvPr/>
          </p:nvGrpSpPr>
          <p:grpSpPr>
            <a:xfrm>
              <a:off x="1093878" y="4097503"/>
              <a:ext cx="2726912" cy="191386"/>
              <a:chOff x="1093878" y="4097503"/>
              <a:chExt cx="2726912" cy="191386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093878" y="4097503"/>
                <a:ext cx="191386" cy="191386"/>
                <a:chOff x="5699051" y="4040372"/>
                <a:chExt cx="287079" cy="287079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5699051" y="4040372"/>
                  <a:ext cx="287079" cy="287079"/>
                </a:xfrm>
                <a:prstGeom prst="ellipse">
                  <a:avLst/>
                </a:prstGeom>
                <a:solidFill>
                  <a:schemeClr val="accent1">
                    <a:lumMod val="90000"/>
                  </a:schemeClr>
                </a:solidFill>
                <a:ln w="3175">
                  <a:solidFill>
                    <a:schemeClr val="accent1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hardEdg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 err="1" smtClean="0">
                    <a:solidFill>
                      <a:srgbClr val="000000"/>
                    </a:solidFill>
                    <a:latin typeface="E+H Serif" pitchFamily="18" charset="0"/>
                  </a:endParaRPr>
                </a:p>
              </p:txBody>
            </p:sp>
            <p:sp>
              <p:nvSpPr>
                <p:cNvPr id="54" name="Hexagon 53"/>
                <p:cNvSpPr/>
                <p:nvPr/>
              </p:nvSpPr>
              <p:spPr>
                <a:xfrm flipV="1">
                  <a:off x="5738179" y="4093904"/>
                  <a:ext cx="208823" cy="180020"/>
                </a:xfrm>
                <a:prstGeom prst="hexagon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14300" prst="hardEdg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 err="1" smtClean="0">
                    <a:solidFill>
                      <a:srgbClr val="000000"/>
                    </a:solidFill>
                    <a:latin typeface="E+H Serif" pitchFamily="18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3629404" y="4097503"/>
                <a:ext cx="191386" cy="191386"/>
                <a:chOff x="5699051" y="4040372"/>
                <a:chExt cx="287079" cy="287079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5699051" y="4040372"/>
                  <a:ext cx="287079" cy="287079"/>
                </a:xfrm>
                <a:prstGeom prst="ellipse">
                  <a:avLst/>
                </a:prstGeom>
                <a:solidFill>
                  <a:schemeClr val="accent1">
                    <a:lumMod val="90000"/>
                  </a:schemeClr>
                </a:solidFill>
                <a:ln w="3175">
                  <a:solidFill>
                    <a:schemeClr val="accent1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hardEdg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 err="1" smtClean="0">
                    <a:solidFill>
                      <a:srgbClr val="000000"/>
                    </a:solidFill>
                    <a:latin typeface="E+H Serif" pitchFamily="18" charset="0"/>
                  </a:endParaRPr>
                </a:p>
              </p:txBody>
            </p:sp>
            <p:sp>
              <p:nvSpPr>
                <p:cNvPr id="52" name="Hexagon 51"/>
                <p:cNvSpPr/>
                <p:nvPr/>
              </p:nvSpPr>
              <p:spPr>
                <a:xfrm flipV="1">
                  <a:off x="5738179" y="4093904"/>
                  <a:ext cx="208823" cy="180020"/>
                </a:xfrm>
                <a:prstGeom prst="hexagon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14300" prst="hardEdg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 err="1" smtClean="0">
                    <a:solidFill>
                      <a:srgbClr val="000000"/>
                    </a:solidFill>
                    <a:latin typeface="E+H Serif" pitchFamily="18" charset="0"/>
                  </a:endParaRP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1093878" y="1541253"/>
              <a:ext cx="2726912" cy="191386"/>
              <a:chOff x="1093878" y="4097503"/>
              <a:chExt cx="2726912" cy="191386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093878" y="4097503"/>
                <a:ext cx="191386" cy="191386"/>
                <a:chOff x="5699051" y="4040372"/>
                <a:chExt cx="287079" cy="287079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5699051" y="4040372"/>
                  <a:ext cx="287079" cy="287079"/>
                </a:xfrm>
                <a:prstGeom prst="ellipse">
                  <a:avLst/>
                </a:prstGeom>
                <a:solidFill>
                  <a:schemeClr val="accent1">
                    <a:lumMod val="90000"/>
                  </a:schemeClr>
                </a:solidFill>
                <a:ln w="3175">
                  <a:solidFill>
                    <a:schemeClr val="accent1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hardEdg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 err="1" smtClean="0">
                    <a:solidFill>
                      <a:srgbClr val="000000"/>
                    </a:solidFill>
                    <a:latin typeface="E+H Serif" pitchFamily="18" charset="0"/>
                  </a:endParaRPr>
                </a:p>
              </p:txBody>
            </p:sp>
            <p:sp>
              <p:nvSpPr>
                <p:cNvPr id="48" name="Hexagon 47"/>
                <p:cNvSpPr/>
                <p:nvPr/>
              </p:nvSpPr>
              <p:spPr>
                <a:xfrm flipV="1">
                  <a:off x="5738179" y="4093904"/>
                  <a:ext cx="208823" cy="180020"/>
                </a:xfrm>
                <a:prstGeom prst="hexagon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14300" prst="hardEdg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 err="1" smtClean="0">
                    <a:solidFill>
                      <a:srgbClr val="000000"/>
                    </a:solidFill>
                    <a:latin typeface="E+H Serif" pitchFamily="18" charset="0"/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3629404" y="4097503"/>
                <a:ext cx="191386" cy="191386"/>
                <a:chOff x="5699051" y="4040372"/>
                <a:chExt cx="287079" cy="287079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5699051" y="4040372"/>
                  <a:ext cx="287079" cy="287079"/>
                </a:xfrm>
                <a:prstGeom prst="ellipse">
                  <a:avLst/>
                </a:prstGeom>
                <a:solidFill>
                  <a:schemeClr val="accent1">
                    <a:lumMod val="90000"/>
                  </a:schemeClr>
                </a:solidFill>
                <a:ln w="3175">
                  <a:solidFill>
                    <a:schemeClr val="accent1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hardEdg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 err="1" smtClean="0">
                    <a:solidFill>
                      <a:srgbClr val="000000"/>
                    </a:solidFill>
                    <a:latin typeface="E+H Serif" pitchFamily="18" charset="0"/>
                  </a:endParaRPr>
                </a:p>
              </p:txBody>
            </p:sp>
            <p:sp>
              <p:nvSpPr>
                <p:cNvPr id="46" name="Hexagon 45"/>
                <p:cNvSpPr/>
                <p:nvPr/>
              </p:nvSpPr>
              <p:spPr>
                <a:xfrm flipV="1">
                  <a:off x="5738179" y="4093904"/>
                  <a:ext cx="208823" cy="180020"/>
                </a:xfrm>
                <a:prstGeom prst="hexagon">
                  <a:avLst/>
                </a:prstGeom>
                <a:solidFill>
                  <a:schemeClr val="accent1">
                    <a:lumMod val="9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14300" prst="hardEdg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 err="1" smtClean="0">
                    <a:solidFill>
                      <a:srgbClr val="000000"/>
                    </a:solidFill>
                    <a:latin typeface="E+H Serif" pitchFamily="18" charset="0"/>
                  </a:endParaRPr>
                </a:p>
              </p:txBody>
            </p:sp>
          </p:grpSp>
        </p:grpSp>
      </p:grpSp>
      <p:sp>
        <p:nvSpPr>
          <p:cNvPr id="25" name="TextBox 24"/>
          <p:cNvSpPr txBox="1"/>
          <p:nvPr/>
        </p:nvSpPr>
        <p:spPr>
          <a:xfrm>
            <a:off x="1796902" y="2654534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00000.000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3176" y="3082426"/>
            <a:ext cx="1814193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K</a:t>
            </a:r>
          </a:p>
        </p:txBody>
      </p:sp>
      <p:sp>
        <p:nvSpPr>
          <p:cNvPr id="27" name="Oval 26"/>
          <p:cNvSpPr/>
          <p:nvPr/>
        </p:nvSpPr>
        <p:spPr>
          <a:xfrm>
            <a:off x="1643176" y="2965947"/>
            <a:ext cx="441789" cy="4417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3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 </a:t>
            </a:r>
            <a:r>
              <a:rPr lang="en-US" dirty="0"/>
              <a:t>is the number of gallons </a:t>
            </a:r>
            <a:r>
              <a:rPr lang="en-US" dirty="0">
                <a:solidFill>
                  <a:srgbClr val="0571DD"/>
                </a:solidFill>
              </a:rPr>
              <a:t>per pulse</a:t>
            </a:r>
            <a:r>
              <a:rPr lang="en-US" dirty="0"/>
              <a:t> desired on the scalable pulse output.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(</a:t>
            </a:r>
            <a:r>
              <a:rPr lang="en-US" dirty="0"/>
              <a:t>Example: P=1 is one pulse per gallon.) Skip without changing if you are not using the pulse output.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Settings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62D23C-4E40-4C68-80C3-32C753D7500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5750" y="1122364"/>
            <a:ext cx="8534400" cy="4751386"/>
          </a:xfrm>
          <a:prstGeom prst="rect">
            <a:avLst/>
          </a:prstGeom>
        </p:spPr>
        <p:txBody>
          <a:bodyPr/>
          <a:lstStyle>
            <a:lvl1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400">
                <a:solidFill>
                  <a:srgbClr val="000000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541338" indent="-2714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000">
                <a:solidFill>
                  <a:srgbClr val="000000"/>
                </a:solidFill>
                <a:latin typeface="Franklin Gothic Demi" pitchFamily="34" charset="0"/>
              </a:defRPr>
            </a:lvl2pPr>
            <a:lvl3pPr marL="717550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800" baseline="0">
                <a:solidFill>
                  <a:srgbClr val="000000"/>
                </a:solidFill>
                <a:latin typeface="Franklin Gothic Demi" pitchFamily="34" charset="0"/>
              </a:defRPr>
            </a:lvl3pPr>
            <a:lvl4pPr marL="900113" indent="-17621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600" baseline="0">
                <a:solidFill>
                  <a:srgbClr val="000000"/>
                </a:solidFill>
                <a:latin typeface="Franklin Gothic Demi" pitchFamily="34" charset="0"/>
              </a:defRPr>
            </a:lvl4pPr>
            <a:lvl5pPr marL="1074738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400">
                <a:solidFill>
                  <a:srgbClr val="000000"/>
                </a:solidFill>
                <a:latin typeface="Franklin Gothic Demi" pitchFamily="34" charset="0"/>
              </a:defRPr>
            </a:lvl5pPr>
            <a:lvl6pPr marL="22526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6pPr>
            <a:lvl7pPr marL="27098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7pPr>
            <a:lvl8pPr marL="31670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8pPr>
            <a:lvl9pPr marL="36242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endParaRPr lang="en-US" sz="2800" kern="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318977" y="1233377"/>
            <a:ext cx="4263656" cy="428492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796902" y="2654534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0000000.0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91735" y="3082426"/>
            <a:ext cx="1673299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P</a:t>
            </a:r>
          </a:p>
        </p:txBody>
      </p:sp>
      <p:sp>
        <p:nvSpPr>
          <p:cNvPr id="9" name="Oval 8"/>
          <p:cNvSpPr/>
          <p:nvPr/>
        </p:nvSpPr>
        <p:spPr>
          <a:xfrm>
            <a:off x="2085534" y="2964701"/>
            <a:ext cx="441789" cy="4417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7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 is the </a:t>
            </a:r>
            <a:r>
              <a:rPr lang="en-US" dirty="0">
                <a:solidFill>
                  <a:srgbClr val="0571DD"/>
                </a:solidFill>
              </a:rPr>
              <a:t>20 mA maximum analog output</a:t>
            </a:r>
            <a:r>
              <a:rPr lang="en-US" dirty="0"/>
              <a:t>. Set the flow rate you want to match maximum output.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This </a:t>
            </a:r>
            <a:r>
              <a:rPr lang="en-US" sz="1800" b="1" dirty="0"/>
              <a:t>setting appears on the FT420 ONLY.</a:t>
            </a:r>
            <a:endParaRPr lang="en-US" sz="1800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Settings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62D23C-4E40-4C68-80C3-32C753D7500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5750" y="1122364"/>
            <a:ext cx="8534400" cy="4751386"/>
          </a:xfrm>
          <a:prstGeom prst="rect">
            <a:avLst/>
          </a:prstGeom>
        </p:spPr>
        <p:txBody>
          <a:bodyPr/>
          <a:lstStyle>
            <a:lvl1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400">
                <a:solidFill>
                  <a:srgbClr val="000000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541338" indent="-2714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000">
                <a:solidFill>
                  <a:srgbClr val="000000"/>
                </a:solidFill>
                <a:latin typeface="Franklin Gothic Demi" pitchFamily="34" charset="0"/>
              </a:defRPr>
            </a:lvl2pPr>
            <a:lvl3pPr marL="717550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800" baseline="0">
                <a:solidFill>
                  <a:srgbClr val="000000"/>
                </a:solidFill>
                <a:latin typeface="Franklin Gothic Demi" pitchFamily="34" charset="0"/>
              </a:defRPr>
            </a:lvl3pPr>
            <a:lvl4pPr marL="900113" indent="-17621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600" baseline="0">
                <a:solidFill>
                  <a:srgbClr val="000000"/>
                </a:solidFill>
                <a:latin typeface="Franklin Gothic Demi" pitchFamily="34" charset="0"/>
              </a:defRPr>
            </a:lvl4pPr>
            <a:lvl5pPr marL="1074738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400">
                <a:solidFill>
                  <a:srgbClr val="000000"/>
                </a:solidFill>
                <a:latin typeface="Franklin Gothic Demi" pitchFamily="34" charset="0"/>
              </a:defRPr>
            </a:lvl5pPr>
            <a:lvl6pPr marL="22526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6pPr>
            <a:lvl7pPr marL="27098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7pPr>
            <a:lvl8pPr marL="31670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8pPr>
            <a:lvl9pPr marL="36242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endParaRPr lang="en-US" sz="2800" kern="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318977" y="1233377"/>
            <a:ext cx="4263656" cy="428492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796902" y="2654534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0000000.0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5998" y="3082426"/>
            <a:ext cx="1425871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20</a:t>
            </a:r>
          </a:p>
        </p:txBody>
      </p:sp>
      <p:sp>
        <p:nvSpPr>
          <p:cNvPr id="9" name="Oval 8"/>
          <p:cNvSpPr/>
          <p:nvPr/>
        </p:nvSpPr>
        <p:spPr>
          <a:xfrm>
            <a:off x="2307264" y="2956859"/>
            <a:ext cx="441789" cy="4417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9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986670" y="1398588"/>
            <a:ext cx="3795380" cy="4751387"/>
          </a:xfrm>
        </p:spPr>
        <p:txBody>
          <a:bodyPr/>
          <a:lstStyle/>
          <a:p>
            <a:r>
              <a:rPr lang="en-US" b="1" dirty="0"/>
              <a:t>*NOTE: </a:t>
            </a:r>
            <a:r>
              <a:rPr lang="en-US" dirty="0"/>
              <a:t>Use the up arrow key </a:t>
            </a:r>
            <a:r>
              <a:rPr lang="en-US" dirty="0" smtClean="0"/>
              <a:t>        to </a:t>
            </a:r>
            <a:r>
              <a:rPr lang="en-US" dirty="0"/>
              <a:t>reach your desired digit. Then press the left arrow key </a:t>
            </a:r>
            <a:r>
              <a:rPr lang="en-US" dirty="0" smtClean="0"/>
              <a:t>       to </a:t>
            </a:r>
            <a:r>
              <a:rPr lang="en-US" dirty="0"/>
              <a:t>move </a:t>
            </a:r>
            <a:r>
              <a:rPr lang="en-US" dirty="0" smtClean="0"/>
              <a:t>to </a:t>
            </a:r>
            <a:r>
              <a:rPr lang="en-US" dirty="0"/>
              <a:t>the next digit. Repeat the process until the entire number is entered.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Settings Overview</a:t>
            </a:r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5750" y="1122364"/>
            <a:ext cx="8534400" cy="4751386"/>
          </a:xfrm>
          <a:prstGeom prst="rect">
            <a:avLst/>
          </a:prstGeom>
        </p:spPr>
        <p:txBody>
          <a:bodyPr/>
          <a:lstStyle>
            <a:lvl1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400">
                <a:solidFill>
                  <a:srgbClr val="000000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541338" indent="-2714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000">
                <a:solidFill>
                  <a:srgbClr val="000000"/>
                </a:solidFill>
                <a:latin typeface="Franklin Gothic Demi" pitchFamily="34" charset="0"/>
              </a:defRPr>
            </a:lvl2pPr>
            <a:lvl3pPr marL="717550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800" baseline="0">
                <a:solidFill>
                  <a:srgbClr val="000000"/>
                </a:solidFill>
                <a:latin typeface="Franklin Gothic Demi" pitchFamily="34" charset="0"/>
              </a:defRPr>
            </a:lvl3pPr>
            <a:lvl4pPr marL="900113" indent="-17621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600" baseline="0">
                <a:solidFill>
                  <a:srgbClr val="000000"/>
                </a:solidFill>
                <a:latin typeface="Franklin Gothic Demi" pitchFamily="34" charset="0"/>
              </a:defRPr>
            </a:lvl4pPr>
            <a:lvl5pPr marL="1074738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400">
                <a:solidFill>
                  <a:srgbClr val="000000"/>
                </a:solidFill>
                <a:latin typeface="Franklin Gothic Demi" pitchFamily="34" charset="0"/>
              </a:defRPr>
            </a:lvl5pPr>
            <a:lvl6pPr marL="22526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6pPr>
            <a:lvl7pPr marL="27098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7pPr>
            <a:lvl8pPr marL="31670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8pPr>
            <a:lvl9pPr marL="36242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endParaRPr lang="en-US" sz="2800" kern="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318977" y="1233377"/>
            <a:ext cx="4263656" cy="428492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796902" y="2654534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0000000.0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5998" y="3082426"/>
            <a:ext cx="1425871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20</a:t>
            </a:r>
          </a:p>
        </p:txBody>
      </p:sp>
      <p:sp>
        <p:nvSpPr>
          <p:cNvPr id="8" name="Oval 7"/>
          <p:cNvSpPr/>
          <p:nvPr/>
        </p:nvSpPr>
        <p:spPr>
          <a:xfrm>
            <a:off x="2215999" y="3351049"/>
            <a:ext cx="1184201" cy="11842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556572" y="1816782"/>
            <a:ext cx="446864" cy="427849"/>
            <a:chOff x="5132003" y="5222937"/>
            <a:chExt cx="446864" cy="427849"/>
          </a:xfrm>
        </p:grpSpPr>
        <p:sp>
          <p:nvSpPr>
            <p:cNvPr id="10" name="Rounded Rectangle 9"/>
            <p:cNvSpPr/>
            <p:nvPr/>
          </p:nvSpPr>
          <p:spPr>
            <a:xfrm>
              <a:off x="5132003" y="5222937"/>
              <a:ext cx="446864" cy="4278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5211596" y="5299992"/>
              <a:ext cx="287677" cy="27373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 rot="16200000">
            <a:off x="6874853" y="2608426"/>
            <a:ext cx="446864" cy="427849"/>
            <a:chOff x="5132003" y="5222937"/>
            <a:chExt cx="446864" cy="427849"/>
          </a:xfrm>
        </p:grpSpPr>
        <p:sp>
          <p:nvSpPr>
            <p:cNvPr id="13" name="Rounded Rectangle 12"/>
            <p:cNvSpPr/>
            <p:nvPr/>
          </p:nvSpPr>
          <p:spPr>
            <a:xfrm>
              <a:off x="5132003" y="5222937"/>
              <a:ext cx="446864" cy="4278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5211596" y="5299992"/>
              <a:ext cx="287677" cy="27373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345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 is the </a:t>
            </a:r>
            <a:r>
              <a:rPr lang="en-US" dirty="0">
                <a:solidFill>
                  <a:srgbClr val="0571DD"/>
                </a:solidFill>
              </a:rPr>
              <a:t>decimal point</a:t>
            </a:r>
            <a:r>
              <a:rPr lang="en-US" dirty="0"/>
              <a:t>. It toggles back and forth with </a:t>
            </a:r>
            <a:r>
              <a:rPr lang="en-US" dirty="0" smtClean="0"/>
              <a:t>the up arrow key	    .        Set </a:t>
            </a:r>
            <a:r>
              <a:rPr lang="en-US" dirty="0"/>
              <a:t>as many decimal places as needed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higher flows, no decimal allows maximum number of whole digits.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Settings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62D23C-4E40-4C68-80C3-32C753D7500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5750" y="1122364"/>
            <a:ext cx="8534400" cy="4751386"/>
          </a:xfrm>
          <a:prstGeom prst="rect">
            <a:avLst/>
          </a:prstGeom>
        </p:spPr>
        <p:txBody>
          <a:bodyPr/>
          <a:lstStyle>
            <a:lvl1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400">
                <a:solidFill>
                  <a:srgbClr val="000000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541338" indent="-2714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000">
                <a:solidFill>
                  <a:srgbClr val="000000"/>
                </a:solidFill>
                <a:latin typeface="Franklin Gothic Demi" pitchFamily="34" charset="0"/>
              </a:defRPr>
            </a:lvl2pPr>
            <a:lvl3pPr marL="717550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800" baseline="0">
                <a:solidFill>
                  <a:srgbClr val="000000"/>
                </a:solidFill>
                <a:latin typeface="Franklin Gothic Demi" pitchFamily="34" charset="0"/>
              </a:defRPr>
            </a:lvl3pPr>
            <a:lvl4pPr marL="900113" indent="-17621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600" baseline="0">
                <a:solidFill>
                  <a:srgbClr val="000000"/>
                </a:solidFill>
                <a:latin typeface="Franklin Gothic Demi" pitchFamily="34" charset="0"/>
              </a:defRPr>
            </a:lvl4pPr>
            <a:lvl5pPr marL="1074738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400">
                <a:solidFill>
                  <a:srgbClr val="000000"/>
                </a:solidFill>
                <a:latin typeface="Franklin Gothic Demi" pitchFamily="34" charset="0"/>
              </a:defRPr>
            </a:lvl5pPr>
            <a:lvl6pPr marL="22526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6pPr>
            <a:lvl7pPr marL="27098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7pPr>
            <a:lvl8pPr marL="31670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8pPr>
            <a:lvl9pPr marL="36242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endParaRPr lang="en-US" sz="2800" kern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318977" y="1233377"/>
            <a:ext cx="4263656" cy="4284921"/>
            <a:chOff x="318977" y="1233377"/>
            <a:chExt cx="4263656" cy="4284921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26" t="8587" r="18289" b="3733"/>
            <a:stretch/>
          </p:blipFill>
          <p:spPr>
            <a:xfrm>
              <a:off x="318977" y="1233377"/>
              <a:ext cx="4263656" cy="428492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796902" y="2654534"/>
              <a:ext cx="16351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         0.00</a:t>
              </a:r>
              <a:endParaRPr lang="en-US" sz="2000" dirty="0" smtClean="0">
                <a:latin typeface="Digital-7 Italic" panose="02000000000000000000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1666230" y="2707238"/>
              <a:ext cx="350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Digital-7 Italic" panose="02000000000000000000" pitchFamily="2" charset="0"/>
                </a:rPr>
                <a:t>p</a:t>
              </a:r>
            </a:p>
          </p:txBody>
        </p:sp>
      </p:grpSp>
      <p:sp>
        <p:nvSpPr>
          <p:cNvPr id="9" name="Oval 8"/>
          <p:cNvSpPr/>
          <p:nvPr/>
        </p:nvSpPr>
        <p:spPr>
          <a:xfrm>
            <a:off x="1620772" y="2735965"/>
            <a:ext cx="441789" cy="4417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27717" y="2153113"/>
            <a:ext cx="446864" cy="427849"/>
            <a:chOff x="5132003" y="5222937"/>
            <a:chExt cx="446864" cy="427849"/>
          </a:xfrm>
        </p:grpSpPr>
        <p:sp>
          <p:nvSpPr>
            <p:cNvPr id="2" name="Rounded Rectangle 1"/>
            <p:cNvSpPr/>
            <p:nvPr/>
          </p:nvSpPr>
          <p:spPr>
            <a:xfrm>
              <a:off x="5132003" y="5222937"/>
              <a:ext cx="446864" cy="4278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5211596" y="5299992"/>
              <a:ext cx="287677" cy="27373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645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MIN is the time base, for example, gallons </a:t>
            </a:r>
            <a:r>
              <a:rPr lang="en-US" i="1" dirty="0"/>
              <a:t>per </a:t>
            </a:r>
            <a:r>
              <a:rPr lang="en-US" i="1" dirty="0">
                <a:solidFill>
                  <a:srgbClr val="0571DD"/>
                </a:solidFill>
              </a:rPr>
              <a:t>minute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the up arrow key       to </a:t>
            </a:r>
            <a:r>
              <a:rPr lang="en-US" dirty="0"/>
              <a:t>select sec/min/hour/day. 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Settings Overview</a:t>
            </a:r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5750" y="1122364"/>
            <a:ext cx="8534400" cy="4751386"/>
          </a:xfrm>
          <a:prstGeom prst="rect">
            <a:avLst/>
          </a:prstGeom>
        </p:spPr>
        <p:txBody>
          <a:bodyPr/>
          <a:lstStyle>
            <a:lvl1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400">
                <a:solidFill>
                  <a:srgbClr val="000000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541338" indent="-2714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CAA"/>
              </a:buClr>
              <a:buFont typeface="E+H Serif" pitchFamily="18" charset="0"/>
              <a:buChar char="•"/>
              <a:defRPr sz="2000">
                <a:solidFill>
                  <a:srgbClr val="000000"/>
                </a:solidFill>
                <a:latin typeface="Franklin Gothic Demi" pitchFamily="34" charset="0"/>
              </a:defRPr>
            </a:lvl2pPr>
            <a:lvl3pPr marL="717550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800" baseline="0">
                <a:solidFill>
                  <a:srgbClr val="000000"/>
                </a:solidFill>
                <a:latin typeface="Franklin Gothic Demi" pitchFamily="34" charset="0"/>
              </a:defRPr>
            </a:lvl3pPr>
            <a:lvl4pPr marL="900113" indent="-17621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600" baseline="0">
                <a:solidFill>
                  <a:srgbClr val="000000"/>
                </a:solidFill>
                <a:latin typeface="Franklin Gothic Demi" pitchFamily="34" charset="0"/>
              </a:defRPr>
            </a:lvl4pPr>
            <a:lvl5pPr marL="1074738" indent="-182563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007CAA"/>
              </a:buClr>
              <a:buFont typeface="E+H Serif" pitchFamily="18" charset="0"/>
              <a:buChar char="•"/>
              <a:defRPr sz="1400">
                <a:solidFill>
                  <a:srgbClr val="000000"/>
                </a:solidFill>
                <a:latin typeface="Franklin Gothic Demi" pitchFamily="34" charset="0"/>
              </a:defRPr>
            </a:lvl5pPr>
            <a:lvl6pPr marL="22526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6pPr>
            <a:lvl7pPr marL="27098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7pPr>
            <a:lvl8pPr marL="31670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8pPr>
            <a:lvl9pPr marL="3624263" indent="-179388" algn="l" rtl="0" eaLnBrk="1" fontAlgn="base" hangingPunct="1">
              <a:lnSpc>
                <a:spcPct val="110000"/>
              </a:lnSpc>
              <a:spcBef>
                <a:spcPct val="90000"/>
              </a:spcBef>
              <a:spcAft>
                <a:spcPct val="0"/>
              </a:spcAft>
              <a:buClr>
                <a:srgbClr val="0088FF"/>
              </a:buClr>
              <a:buFont typeface="Wingdings" pitchFamily="2" charset="2"/>
              <a:buChar char="n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endParaRPr lang="en-US" sz="2800" kern="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318977" y="1233377"/>
            <a:ext cx="4263656" cy="428492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555902" y="3003664"/>
            <a:ext cx="5546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</a:p>
        </p:txBody>
      </p:sp>
      <p:sp>
        <p:nvSpPr>
          <p:cNvPr id="2" name="Oval 1"/>
          <p:cNvSpPr/>
          <p:nvPr/>
        </p:nvSpPr>
        <p:spPr>
          <a:xfrm>
            <a:off x="1500537" y="2876764"/>
            <a:ext cx="441789" cy="4417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>
              <a:solidFill>
                <a:srgbClr val="000000"/>
              </a:solidFill>
              <a:latin typeface="E+H Serif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828977" y="2669809"/>
            <a:ext cx="446864" cy="427849"/>
            <a:chOff x="5132003" y="5222937"/>
            <a:chExt cx="446864" cy="427849"/>
          </a:xfrm>
        </p:grpSpPr>
        <p:sp>
          <p:nvSpPr>
            <p:cNvPr id="9" name="Rounded Rectangle 8"/>
            <p:cNvSpPr/>
            <p:nvPr/>
          </p:nvSpPr>
          <p:spPr>
            <a:xfrm>
              <a:off x="5132003" y="5222937"/>
              <a:ext cx="446864" cy="42784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211596" y="5299992"/>
              <a:ext cx="287677" cy="27373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err="1" smtClean="0">
                <a:solidFill>
                  <a:srgbClr val="000000"/>
                </a:solidFill>
                <a:latin typeface="E+H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5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 a minimum, every FT400-Series flow computer must be programmed with the  </a:t>
            </a:r>
            <a:r>
              <a:rPr lang="en-US" dirty="0" smtClean="0"/>
              <a:t>“</a:t>
            </a:r>
            <a:r>
              <a:rPr lang="en-US" dirty="0"/>
              <a:t>K-factor”.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K-factor =  the number of pulses that the meter produces per gallon of flow.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Settings: K-Factor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8587" r="18289" b="3733"/>
          <a:stretch/>
        </p:blipFill>
        <p:spPr>
          <a:xfrm>
            <a:off x="318977" y="1233377"/>
            <a:ext cx="4263656" cy="4284921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1796902" y="2654534"/>
            <a:ext cx="163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igital-7 Italic" panose="02000000000000000000" pitchFamily="2" charset="0"/>
              </a:rPr>
              <a:t>00000.000</a:t>
            </a:r>
            <a:endParaRPr lang="en-US" sz="2000" dirty="0" smtClean="0">
              <a:latin typeface="Digital-7 Italic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43176" y="3082426"/>
            <a:ext cx="1814193" cy="20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SET K</a:t>
            </a:r>
          </a:p>
        </p:txBody>
      </p:sp>
    </p:spTree>
    <p:extLst>
      <p:ext uri="{BB962C8B-B14F-4D97-AF65-F5344CB8AC3E}">
        <p14:creationId xmlns:p14="http://schemas.microsoft.com/office/powerpoint/2010/main" val="37251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EH1205"/>
  <p:tag name="LANGUAGE" val="1"/>
  <p:tag name="LOGOOPTIMIZATION" val="0"/>
  <p:tag name="CLASSIFICATION" val="0"/>
</p:tagLst>
</file>

<file path=ppt/theme/theme1.xml><?xml version="1.0" encoding="utf-8"?>
<a:theme xmlns:a="http://schemas.openxmlformats.org/drawingml/2006/main" name="Seametrics_OnScree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eametrics Franklin Gothic">
      <a:majorFont>
        <a:latin typeface="Seametrics-FGH"/>
        <a:ea typeface=""/>
        <a:cs typeface=""/>
      </a:majorFont>
      <a:minorFont>
        <a:latin typeface="Seametrics-FG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CAA"/>
        </a:solidFill>
        <a:ln>
          <a:noFill/>
        </a:ln>
      </a:spPr>
      <a:bodyPr rtlCol="0" anchor="ctr"/>
      <a:lstStyle>
        <a:defPPr algn="ctr">
          <a:defRPr sz="2000" dirty="0" err="1" smtClean="0">
            <a:solidFill>
              <a:srgbClr val="000000"/>
            </a:solidFill>
            <a:latin typeface="E+H Serif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7CA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err="1" smtClean="0">
            <a:latin typeface="+mn-lt"/>
          </a:defRPr>
        </a:defPPr>
      </a:lstStyle>
    </a:txDef>
  </a:objectDefaults>
  <a:extraClrSchemeLst>
    <a:extraClrScheme>
      <a:clrScheme name="Endress+Hauser">
        <a:dk1>
          <a:srgbClr val="000000"/>
        </a:dk1>
        <a:lt1>
          <a:srgbClr val="FFFFFF"/>
        </a:lt1>
        <a:dk2>
          <a:srgbClr val="506671"/>
        </a:dk2>
        <a:lt2>
          <a:srgbClr val="009EE3"/>
        </a:lt2>
        <a:accent1>
          <a:srgbClr val="AED3E7"/>
        </a:accent1>
        <a:accent2>
          <a:srgbClr val="007CAA"/>
        </a:accent2>
        <a:accent3>
          <a:srgbClr val="00597A"/>
        </a:accent3>
        <a:accent4>
          <a:srgbClr val="009EE3"/>
        </a:accent4>
        <a:accent5>
          <a:srgbClr val="7B0040"/>
        </a:accent5>
        <a:accent6>
          <a:srgbClr val="506671"/>
        </a:accent6>
        <a:hlink>
          <a:srgbClr val="009EE3"/>
        </a:hlink>
        <a:folHlink>
          <a:srgbClr val="8FA2AC"/>
        </a:folHlink>
      </a:clrScheme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+H Serif">
      <a:majorFont>
        <a:latin typeface="E+H Serif"/>
        <a:ea typeface=""/>
        <a:cs typeface="E+H Serif Asia_ME"/>
      </a:majorFont>
      <a:minorFont>
        <a:latin typeface="E+H Serif"/>
        <a:ea typeface=""/>
        <a:cs typeface="E+H Serif Asia_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>
            <a:latin typeface="E+H Serif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E+H Serif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+H Serif">
      <a:majorFont>
        <a:latin typeface="E+H Serif"/>
        <a:ea typeface=""/>
        <a:cs typeface="E+H Serif Asia_ME"/>
      </a:majorFont>
      <a:minorFont>
        <a:latin typeface="E+H Serif"/>
        <a:ea typeface=""/>
        <a:cs typeface="E+H Serif Asia_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>
            <a:latin typeface="E+H Serif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E+H Serif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1241</Words>
  <Application>Microsoft Office PowerPoint</Application>
  <PresentationFormat>On-screen Show (4:3)</PresentationFormat>
  <Paragraphs>232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Digital-7</vt:lpstr>
      <vt:lpstr>Digital-7 Italic</vt:lpstr>
      <vt:lpstr>E+H Serif</vt:lpstr>
      <vt:lpstr>E+H Serif Asia_ME</vt:lpstr>
      <vt:lpstr>Franklin Gothic Book</vt:lpstr>
      <vt:lpstr>Franklin Gothic Demi</vt:lpstr>
      <vt:lpstr>Franklin Gothic Heavy</vt:lpstr>
      <vt:lpstr>Seametrics-FGD</vt:lpstr>
      <vt:lpstr>Wingdings</vt:lpstr>
      <vt:lpstr>Seametrics_OnScreen</vt:lpstr>
      <vt:lpstr>Changing Settings On the Seametrics FT400-Series</vt:lpstr>
      <vt:lpstr>Quick Settings Overview</vt:lpstr>
      <vt:lpstr>Quick Settings Overview</vt:lpstr>
      <vt:lpstr>Quick Settings Overview</vt:lpstr>
      <vt:lpstr>Quick Settings Overview</vt:lpstr>
      <vt:lpstr>Quick Settings Overview</vt:lpstr>
      <vt:lpstr>Quick Settings Overview</vt:lpstr>
      <vt:lpstr>Quick Settings Overview</vt:lpstr>
      <vt:lpstr>Settings: K-Factor</vt:lpstr>
      <vt:lpstr>Settings: K-Factor</vt:lpstr>
      <vt:lpstr>K-Factor: Reading in Other Units</vt:lpstr>
      <vt:lpstr>K-Factor: Reading in Other Units</vt:lpstr>
      <vt:lpstr>Set K</vt:lpstr>
      <vt:lpstr>Set K</vt:lpstr>
      <vt:lpstr>Set K</vt:lpstr>
      <vt:lpstr>Set P/Flow Alarm</vt:lpstr>
      <vt:lpstr>Set P/Flow Alarm</vt:lpstr>
      <vt:lpstr>Set P/Flow Alarm</vt:lpstr>
      <vt:lpstr>Set 20 mA</vt:lpstr>
      <vt:lpstr>Set 20 mA</vt:lpstr>
      <vt:lpstr>Set Decimal Point</vt:lpstr>
      <vt:lpstr>Set Time Unit</vt:lpstr>
      <vt:lpstr>Thank You for Choosing Seametrics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MJ Pulse Rate</dc:title>
  <dc:creator/>
  <cp:lastModifiedBy/>
  <cp:revision>1</cp:revision>
  <dcterms:created xsi:type="dcterms:W3CDTF">2014-06-04T17:09:58Z</dcterms:created>
  <dcterms:modified xsi:type="dcterms:W3CDTF">2014-12-04T20:12:27Z</dcterms:modified>
</cp:coreProperties>
</file>