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7" r:id="rId2"/>
    <p:sldId id="261" r:id="rId3"/>
    <p:sldId id="277" r:id="rId4"/>
    <p:sldId id="278" r:id="rId5"/>
    <p:sldId id="279" r:id="rId6"/>
    <p:sldId id="282" r:id="rId7"/>
    <p:sldId id="280" r:id="rId8"/>
    <p:sldId id="281" r:id="rId9"/>
    <p:sldId id="259" r:id="rId10"/>
    <p:sldId id="284" r:id="rId11"/>
    <p:sldId id="283" r:id="rId12"/>
    <p:sldId id="285" r:id="rId13"/>
    <p:sldId id="299" r:id="rId14"/>
    <p:sldId id="287" r:id="rId15"/>
    <p:sldId id="288" r:id="rId16"/>
    <p:sldId id="289" r:id="rId17"/>
    <p:sldId id="290" r:id="rId18"/>
    <p:sldId id="292" r:id="rId19"/>
    <p:sldId id="294" r:id="rId20"/>
    <p:sldId id="295" r:id="rId21"/>
    <p:sldId id="296" r:id="rId22"/>
    <p:sldId id="298" r:id="rId23"/>
    <p:sldId id="267" r:id="rId24"/>
  </p:sldIdLst>
  <p:sldSz cx="9144000" cy="6858000" type="screen4x3"/>
  <p:notesSz cx="6800850" cy="9926638"/>
  <p:custDataLst>
    <p:tags r:id="rId27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E+H Serif" pitchFamily="2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E+H Serif" pitchFamily="2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E+H Serif" pitchFamily="2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E+H Serif" pitchFamily="2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E+H Serif" pitchFamily="2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E+H Serif" pitchFamily="2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E+H Serif" pitchFamily="2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E+H Serif" pitchFamily="2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E+H Serif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5">
          <p15:clr>
            <a:srgbClr val="A4A3A4"/>
          </p15:clr>
        </p15:guide>
        <p15:guide id="2" orient="horz" pos="3838">
          <p15:clr>
            <a:srgbClr val="A4A3A4"/>
          </p15:clr>
        </p15:guide>
        <p15:guide id="3" pos="5556">
          <p15:clr>
            <a:srgbClr val="A4A3A4"/>
          </p15:clr>
        </p15:guide>
        <p15:guide id="4" pos="52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71DD"/>
    <a:srgbClr val="C2C2C2"/>
    <a:srgbClr val="655645"/>
    <a:srgbClr val="C3CED5"/>
    <a:srgbClr val="0455A3"/>
    <a:srgbClr val="0569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8339" autoAdjust="0"/>
    <p:restoredTop sz="94706" autoAdjust="0"/>
  </p:normalViewPr>
  <p:slideViewPr>
    <p:cSldViewPr snapToGrid="0">
      <p:cViewPr varScale="1">
        <p:scale>
          <a:sx n="90" d="100"/>
          <a:sy n="90" d="100"/>
        </p:scale>
        <p:origin x="696" y="78"/>
      </p:cViewPr>
      <p:guideLst>
        <p:guide orient="horz" pos="845"/>
        <p:guide orient="horz" pos="3838"/>
        <p:guide pos="5556"/>
        <p:guide pos="5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3396" y="-108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Seametrics R Internal and Confidential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"/>
          </p:nvPr>
        </p:nvSpPr>
        <p:spPr>
          <a:xfrm>
            <a:off x="3852863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AB45C9-81B3-4A94-8767-58F068DAE020}" type="datetimeFigureOut">
              <a:rPr lang="en-US" smtClean="0"/>
              <a:t>12/4/2014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3"/>
          </p:nvPr>
        </p:nvSpPr>
        <p:spPr>
          <a:xfrm>
            <a:off x="3852863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109B46-CBCC-4BDD-A65B-1107FD00FF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816058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71463" y="44450"/>
            <a:ext cx="6234113" cy="403225"/>
          </a:xfrm>
          <a:prstGeom prst="rect">
            <a:avLst/>
          </a:prstGeom>
        </p:spPr>
        <p:txBody>
          <a:bodyPr vert="horz" wrap="none" lIns="91440" tIns="45720" rIns="91440" bIns="45720" rtlCol="0">
            <a:noAutofit/>
          </a:bodyPr>
          <a:lstStyle>
            <a:lvl1pPr algn="l">
              <a:defRPr sz="1800"/>
            </a:lvl1pPr>
          </a:lstStyle>
          <a:p>
            <a:endParaRPr lang="en-US" dirty="0"/>
          </a:p>
        </p:txBody>
      </p:sp>
      <p:sp>
        <p:nvSpPr>
          <p:cNvPr id="3" name="Slide Image Placeholder 2"/>
          <p:cNvSpPr>
            <a:spLocks noGrp="1" noRot="1" noChangeAspect="1"/>
          </p:cNvSpPr>
          <p:nvPr>
            <p:ph type="sldImg" idx="2"/>
          </p:nvPr>
        </p:nvSpPr>
        <p:spPr>
          <a:xfrm>
            <a:off x="511175" y="3835400"/>
            <a:ext cx="5842000" cy="4629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>
          <a:xfrm>
            <a:off x="5034708" y="9502818"/>
            <a:ext cx="1564530" cy="36933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r">
              <a:defRPr sz="900"/>
            </a:lvl1pPr>
          </a:lstStyle>
          <a:p>
            <a:r>
              <a:rPr lang="en-US" dirty="0" smtClean="0"/>
              <a:t>Seametrics  Internal and Confidential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>
          <a:xfrm>
            <a:off x="3297436" y="9582622"/>
            <a:ext cx="209352" cy="230832"/>
          </a:xfrm>
          <a:prstGeom prst="rect">
            <a:avLst/>
          </a:prstGeom>
        </p:spPr>
        <p:txBody>
          <a:bodyPr vert="horz" wrap="none" lIns="91440" tIns="45720" rIns="0" bIns="45720" rtlCol="0" anchor="ctr">
            <a:spAutoFit/>
          </a:bodyPr>
          <a:lstStyle>
            <a:lvl1pPr algn="r">
              <a:defRPr sz="900"/>
            </a:lvl1pPr>
          </a:lstStyle>
          <a:p>
            <a:fld id="{C6E303EA-09C3-495B-8565-6524796C22FB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6" name="Notes Placeholder 5"/>
          <p:cNvSpPr>
            <a:spLocks noGrp="1"/>
          </p:cNvSpPr>
          <p:nvPr>
            <p:ph type="body" sz="quarter" idx="3"/>
          </p:nvPr>
        </p:nvSpPr>
        <p:spPr>
          <a:xfrm>
            <a:off x="271463" y="530225"/>
            <a:ext cx="6234112" cy="30686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"/>
          </p:nvPr>
        </p:nvSpPr>
        <p:spPr>
          <a:xfrm>
            <a:off x="274638" y="9585326"/>
            <a:ext cx="1127125" cy="225425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algn="l">
              <a:defRPr sz="900"/>
            </a:lvl1pPr>
          </a:lstStyle>
          <a:p>
            <a:fld id="{7305D29C-7523-4ABE-8CB4-FD5FDA2414D8}" type="datetimeFigureOut">
              <a:rPr lang="en-US" noProof="0" smtClean="0"/>
              <a:pPr/>
              <a:t>12/4/2014</a:t>
            </a:fld>
            <a:endParaRPr lang="en-US" noProof="0" dirty="0"/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255608" y="8533972"/>
            <a:ext cx="573048" cy="22945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90078" tIns="45039" rIns="90078" bIns="45039" anchor="ctr">
            <a:spAutoFit/>
          </a:bodyPr>
          <a:lstStyle/>
          <a:p>
            <a:pPr algn="ctr" defTabSz="900113" eaLnBrk="0" hangingPunct="0"/>
            <a:r>
              <a:rPr lang="de-DE" sz="900" dirty="0">
                <a:latin typeface="E+H Serif" pitchFamily="18" charset="0"/>
              </a:rPr>
              <a:t>Notizen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274638" y="8781580"/>
            <a:ext cx="6324600" cy="79627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90078" tIns="45039" rIns="90078" bIns="45039" anchor="ctr">
            <a:spAutoFit/>
          </a:bodyPr>
          <a:lstStyle/>
          <a:p>
            <a:pPr defTabSz="900113" eaLnBrk="0" hangingPunct="0">
              <a:lnSpc>
                <a:spcPts val="1088"/>
              </a:lnSpc>
              <a:buFontTx/>
              <a:buChar char="-"/>
            </a:pPr>
            <a:r>
              <a:rPr lang="de-DE" sz="900" dirty="0">
                <a:latin typeface="E+H Serif" pitchFamily="18" charset="0"/>
              </a:rPr>
              <a:t> - - - - - - - - - - - - - - - - - - - - - - - - - - - - - - - - - - - - - - - - - - - - - - - - - - - - - - - - - - - - - - - - - - - - - - - - </a:t>
            </a:r>
            <a:r>
              <a:rPr lang="de-DE" sz="900" dirty="0" smtClean="0">
                <a:latin typeface="E+H Serif" pitchFamily="18" charset="0"/>
              </a:rPr>
              <a:t>- </a:t>
            </a:r>
            <a:r>
              <a:rPr lang="de-DE" sz="900" dirty="0">
                <a:latin typeface="E+H Serif" pitchFamily="18" charset="0"/>
              </a:rPr>
              <a:t>- - - - - - - - - - - -</a:t>
            </a:r>
          </a:p>
          <a:p>
            <a:pPr defTabSz="900113" eaLnBrk="0" hangingPunct="0">
              <a:lnSpc>
                <a:spcPts val="1088"/>
              </a:lnSpc>
              <a:buFontTx/>
              <a:buChar char="-"/>
            </a:pPr>
            <a:endParaRPr lang="de-DE" sz="900" dirty="0">
              <a:latin typeface="E+H Serif" pitchFamily="18" charset="0"/>
            </a:endParaRPr>
          </a:p>
          <a:p>
            <a:pPr defTabSz="900113" eaLnBrk="0" hangingPunct="0">
              <a:lnSpc>
                <a:spcPts val="1088"/>
              </a:lnSpc>
              <a:buFontTx/>
              <a:buChar char="-"/>
            </a:pPr>
            <a:r>
              <a:rPr lang="de-DE" sz="900" dirty="0">
                <a:latin typeface="E+H Serif" pitchFamily="18" charset="0"/>
              </a:rPr>
              <a:t> - - - - - - - - - - - - - - - - - - - - - - - - - - - - - - - - - - - - - - - - - - - - - - - - - - - - - - - - - - - - - - - - - - - - - - - - </a:t>
            </a:r>
            <a:r>
              <a:rPr lang="de-DE" sz="900" dirty="0" smtClean="0">
                <a:latin typeface="E+H Serif" pitchFamily="18" charset="0"/>
              </a:rPr>
              <a:t>- </a:t>
            </a:r>
            <a:r>
              <a:rPr lang="de-DE" sz="900" dirty="0">
                <a:latin typeface="E+H Serif" pitchFamily="18" charset="0"/>
              </a:rPr>
              <a:t>- - - - - - - - - - - -</a:t>
            </a:r>
          </a:p>
          <a:p>
            <a:pPr defTabSz="900113" eaLnBrk="0" hangingPunct="0">
              <a:lnSpc>
                <a:spcPts val="1088"/>
              </a:lnSpc>
              <a:buFontTx/>
              <a:buChar char="-"/>
            </a:pPr>
            <a:endParaRPr lang="de-DE" sz="900" dirty="0">
              <a:latin typeface="E+H Serif" pitchFamily="18" charset="0"/>
            </a:endParaRPr>
          </a:p>
          <a:p>
            <a:pPr defTabSz="900113" eaLnBrk="0" hangingPunct="0">
              <a:lnSpc>
                <a:spcPts val="1088"/>
              </a:lnSpc>
              <a:buFontTx/>
              <a:buChar char="-"/>
            </a:pPr>
            <a:r>
              <a:rPr lang="de-DE" sz="900" dirty="0">
                <a:latin typeface="E+H Serif" pitchFamily="18" charset="0"/>
              </a:rPr>
              <a:t> - - - - - - - - - - - - - - - - - - - - - - - - - - - - - - - - - - - - - - - - - - - - - - - - - - - - - - - - - - - - - - - - - - - - - - - - </a:t>
            </a:r>
            <a:r>
              <a:rPr lang="de-DE" sz="900" dirty="0" smtClean="0">
                <a:latin typeface="E+H Serif" pitchFamily="18" charset="0"/>
              </a:rPr>
              <a:t>- </a:t>
            </a:r>
            <a:r>
              <a:rPr lang="de-DE" sz="900" dirty="0">
                <a:latin typeface="E+H Serif" pitchFamily="18" charset="0"/>
              </a:rPr>
              <a:t>- - - - - - - - - - - -</a:t>
            </a:r>
          </a:p>
        </p:txBody>
      </p:sp>
    </p:spTree>
    <p:extLst>
      <p:ext uri="{BB962C8B-B14F-4D97-AF65-F5344CB8AC3E}">
        <p14:creationId xmlns:p14="http://schemas.microsoft.com/office/powerpoint/2010/main" val="198637867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E+H Serif" pitchFamily="18" charset="0"/>
        <a:ea typeface="+mn-ea"/>
        <a:cs typeface="+mn-cs"/>
      </a:defRPr>
    </a:lvl1pPr>
    <a:lvl2pPr marL="361950" indent="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E+H Serif" pitchFamily="2" charset="0"/>
        <a:ea typeface="+mn-ea"/>
        <a:cs typeface="+mn-cs"/>
      </a:defRPr>
    </a:lvl2pPr>
    <a:lvl3pPr marL="712788" indent="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E+H Serif" pitchFamily="2" charset="0"/>
        <a:ea typeface="+mn-ea"/>
        <a:cs typeface="+mn-cs"/>
      </a:defRPr>
    </a:lvl3pPr>
    <a:lvl4pPr marL="1073150" indent="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E+H Serif" pitchFamily="2" charset="0"/>
        <a:ea typeface="+mn-ea"/>
        <a:cs typeface="+mn-cs"/>
      </a:defRPr>
    </a:lvl4pPr>
    <a:lvl5pPr marL="1435100" indent="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E+H Serif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6075" y="3835400"/>
            <a:ext cx="6172200" cy="4629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Seametrics  Internal and Confidential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303EA-09C3-495B-8565-6524796C22FB}" type="slidenum">
              <a:rPr lang="en-US" noProof="0" smtClean="0"/>
              <a:pPr/>
              <a:t>1</a:t>
            </a:fld>
            <a:endParaRPr lang="en-US" noProof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434F68D2-C2BC-4A1A-BD56-AC8599E4DA5B}" type="datetime1">
              <a:rPr lang="en-US" noProof="0" smtClean="0"/>
              <a:t>12/4/2014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101562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6075" y="3835400"/>
            <a:ext cx="6172200" cy="4629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Seametrics  Internal and Confidential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303EA-09C3-495B-8565-6524796C22FB}" type="slidenum">
              <a:rPr lang="en-US" noProof="0" smtClean="0"/>
              <a:pPr/>
              <a:t>10</a:t>
            </a:fld>
            <a:endParaRPr lang="en-US" noProof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8ADAE85A-F354-47B9-8EC4-6DF2F7D1DD14}" type="datetime1">
              <a:rPr lang="en-US" noProof="0" smtClean="0"/>
              <a:t>12/4/2014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461838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6075" y="3835400"/>
            <a:ext cx="6172200" cy="4629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Seametrics  Internal and Confidential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303EA-09C3-495B-8565-6524796C22FB}" type="slidenum">
              <a:rPr lang="en-US" noProof="0" smtClean="0"/>
              <a:pPr/>
              <a:t>13</a:t>
            </a:fld>
            <a:endParaRPr lang="en-US" noProof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112E967B-EE3B-493D-89EE-F010DA2C286D}" type="datetime1">
              <a:rPr lang="en-US" noProof="0" smtClean="0"/>
              <a:t>12/4/2014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538775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6075" y="3835400"/>
            <a:ext cx="6172200" cy="4629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Seametrics  Internal and Confidential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303EA-09C3-495B-8565-6524796C22FB}" type="slidenum">
              <a:rPr lang="en-US" noProof="0" smtClean="0"/>
              <a:pPr/>
              <a:t>14</a:t>
            </a:fld>
            <a:endParaRPr lang="en-US" noProof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112E967B-EE3B-493D-89EE-F010DA2C286D}" type="datetime1">
              <a:rPr lang="en-US" noProof="0" smtClean="0"/>
              <a:t>12/4/2014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23889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6075" y="3835400"/>
            <a:ext cx="6172200" cy="4629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Seametrics  Internal and Confidential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303EA-09C3-495B-8565-6524796C22FB}" type="slidenum">
              <a:rPr lang="en-US" noProof="0" smtClean="0"/>
              <a:pPr/>
              <a:t>15</a:t>
            </a:fld>
            <a:endParaRPr lang="en-US" noProof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112E967B-EE3B-493D-89EE-F010DA2C286D}" type="datetime1">
              <a:rPr lang="en-US" noProof="0" smtClean="0"/>
              <a:t>12/4/2014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23889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6075" y="3835400"/>
            <a:ext cx="6172200" cy="4629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Seametrics  Internal and Confidential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303EA-09C3-495B-8565-6524796C22FB}" type="slidenum">
              <a:rPr lang="en-US" noProof="0" smtClean="0"/>
              <a:pPr/>
              <a:t>16</a:t>
            </a:fld>
            <a:endParaRPr lang="en-US" noProof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112E967B-EE3B-493D-89EE-F010DA2C286D}" type="datetime1">
              <a:rPr lang="en-US" noProof="0" smtClean="0"/>
              <a:t>12/4/2014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23889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6075" y="3835400"/>
            <a:ext cx="6172200" cy="4629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Seametrics  Internal and Confidential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303EA-09C3-495B-8565-6524796C22FB}" type="slidenum">
              <a:rPr lang="en-US" noProof="0" smtClean="0"/>
              <a:pPr/>
              <a:t>17</a:t>
            </a:fld>
            <a:endParaRPr lang="en-US" noProof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112E967B-EE3B-493D-89EE-F010DA2C286D}" type="datetime1">
              <a:rPr lang="en-US" noProof="0" smtClean="0"/>
              <a:t>12/4/2014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23889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6075" y="3835400"/>
            <a:ext cx="6172200" cy="4629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Seametrics  Internal and Confidential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303EA-09C3-495B-8565-6524796C22FB}" type="slidenum">
              <a:rPr lang="en-US" noProof="0" smtClean="0"/>
              <a:pPr/>
              <a:t>18</a:t>
            </a:fld>
            <a:endParaRPr lang="en-US" noProof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112E967B-EE3B-493D-89EE-F010DA2C286D}" type="datetime1">
              <a:rPr lang="en-US" noProof="0" smtClean="0"/>
              <a:t>12/4/2014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23889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6075" y="3835400"/>
            <a:ext cx="6172200" cy="4629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Seametrics  Internal and Confidential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303EA-09C3-495B-8565-6524796C22FB}" type="slidenum">
              <a:rPr lang="en-US" noProof="0" smtClean="0"/>
              <a:pPr/>
              <a:t>19</a:t>
            </a:fld>
            <a:endParaRPr lang="en-US" noProof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112E967B-EE3B-493D-89EE-F010DA2C286D}" type="datetime1">
              <a:rPr lang="en-US" noProof="0" smtClean="0"/>
              <a:t>12/4/2014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23889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6075" y="3835400"/>
            <a:ext cx="6172200" cy="4629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Seametrics  Internal and Confidential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303EA-09C3-495B-8565-6524796C22FB}" type="slidenum">
              <a:rPr lang="en-US" noProof="0" smtClean="0"/>
              <a:pPr/>
              <a:t>20</a:t>
            </a:fld>
            <a:endParaRPr lang="en-US" noProof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112E967B-EE3B-493D-89EE-F010DA2C286D}" type="datetime1">
              <a:rPr lang="en-US" noProof="0" smtClean="0"/>
              <a:t>12/4/2014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23889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6075" y="3835400"/>
            <a:ext cx="6172200" cy="4629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Seametrics  Internal and Confidential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303EA-09C3-495B-8565-6524796C22FB}" type="slidenum">
              <a:rPr lang="en-US" noProof="0" smtClean="0"/>
              <a:pPr/>
              <a:t>21</a:t>
            </a:fld>
            <a:endParaRPr lang="en-US" noProof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112E967B-EE3B-493D-89EE-F010DA2C286D}" type="datetime1">
              <a:rPr lang="en-US" noProof="0" smtClean="0"/>
              <a:t>12/4/2014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2388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6075" y="3835400"/>
            <a:ext cx="6172200" cy="4629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Seametrics  Internal and Confidential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303EA-09C3-495B-8565-6524796C22FB}" type="slidenum">
              <a:rPr lang="en-US" noProof="0" smtClean="0"/>
              <a:pPr/>
              <a:t>2</a:t>
            </a:fld>
            <a:endParaRPr lang="en-US" noProof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897624BF-9F40-4989-9FF0-658D8C003B30}" type="datetime1">
              <a:rPr lang="en-US" noProof="0" smtClean="0"/>
              <a:t>12/4/2014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399905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6075" y="3835400"/>
            <a:ext cx="6172200" cy="4629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Seametrics  Internal and Confidential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303EA-09C3-495B-8565-6524796C22FB}" type="slidenum">
              <a:rPr lang="en-US" noProof="0" smtClean="0"/>
              <a:pPr/>
              <a:t>22</a:t>
            </a:fld>
            <a:endParaRPr lang="en-US" noProof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112E967B-EE3B-493D-89EE-F010DA2C286D}" type="datetime1">
              <a:rPr lang="en-US" noProof="0" smtClean="0"/>
              <a:t>12/4/2014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162848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6075" y="3835400"/>
            <a:ext cx="6172200" cy="4629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Seametrics  Internal and Confidential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303EA-09C3-495B-8565-6524796C22FB}" type="slidenum">
              <a:rPr lang="en-US" noProof="0" smtClean="0"/>
              <a:pPr/>
              <a:t>23</a:t>
            </a:fld>
            <a:endParaRPr lang="en-US" noProof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E1F360CD-E56C-451A-AEE2-0E941C94346E}" type="datetime1">
              <a:rPr lang="en-US" noProof="0" smtClean="0"/>
              <a:t>12/4/2014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0010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6075" y="3835400"/>
            <a:ext cx="6172200" cy="4629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Seametrics  Internal and Confidential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303EA-09C3-495B-8565-6524796C22FB}" type="slidenum">
              <a:rPr lang="en-US" noProof="0" smtClean="0"/>
              <a:pPr/>
              <a:t>3</a:t>
            </a:fld>
            <a:endParaRPr lang="en-US" noProof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897624BF-9F40-4989-9FF0-658D8C003B30}" type="datetime1">
              <a:rPr lang="en-US" noProof="0" smtClean="0"/>
              <a:t>12/4/2014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399905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6075" y="3835400"/>
            <a:ext cx="6172200" cy="4629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Seametrics  Internal and Confidential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303EA-09C3-495B-8565-6524796C22FB}" type="slidenum">
              <a:rPr lang="en-US" noProof="0" smtClean="0"/>
              <a:pPr/>
              <a:t>4</a:t>
            </a:fld>
            <a:endParaRPr lang="en-US" noProof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897624BF-9F40-4989-9FF0-658D8C003B30}" type="datetime1">
              <a:rPr lang="en-US" noProof="0" smtClean="0"/>
              <a:t>12/4/2014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399905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6075" y="3835400"/>
            <a:ext cx="6172200" cy="4629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Seametrics  Internal and Confidential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303EA-09C3-495B-8565-6524796C22FB}" type="slidenum">
              <a:rPr lang="en-US" noProof="0" smtClean="0"/>
              <a:pPr/>
              <a:t>5</a:t>
            </a:fld>
            <a:endParaRPr lang="en-US" noProof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897624BF-9F40-4989-9FF0-658D8C003B30}" type="datetime1">
              <a:rPr lang="en-US" noProof="0" smtClean="0"/>
              <a:t>12/4/2014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399905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6075" y="3835400"/>
            <a:ext cx="6172200" cy="4629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Seametrics  Internal and Confidential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303EA-09C3-495B-8565-6524796C22FB}" type="slidenum">
              <a:rPr lang="en-US" noProof="0" smtClean="0"/>
              <a:pPr/>
              <a:t>6</a:t>
            </a:fld>
            <a:endParaRPr lang="en-US" noProof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897624BF-9F40-4989-9FF0-658D8C003B30}" type="datetime1">
              <a:rPr lang="en-US" noProof="0" smtClean="0"/>
              <a:t>12/4/2014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399905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6075" y="3835400"/>
            <a:ext cx="6172200" cy="4629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Seametrics  Internal and Confidential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303EA-09C3-495B-8565-6524796C22FB}" type="slidenum">
              <a:rPr lang="en-US" noProof="0" smtClean="0"/>
              <a:pPr/>
              <a:t>7</a:t>
            </a:fld>
            <a:endParaRPr lang="en-US" noProof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897624BF-9F40-4989-9FF0-658D8C003B30}" type="datetime1">
              <a:rPr lang="en-US" noProof="0" smtClean="0"/>
              <a:t>12/4/2014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399905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6075" y="3835400"/>
            <a:ext cx="6172200" cy="4629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Seametrics  Internal and Confidential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303EA-09C3-495B-8565-6524796C22FB}" type="slidenum">
              <a:rPr lang="en-US" noProof="0" smtClean="0"/>
              <a:pPr/>
              <a:t>8</a:t>
            </a:fld>
            <a:endParaRPr lang="en-US" noProof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897624BF-9F40-4989-9FF0-658D8C003B30}" type="datetime1">
              <a:rPr lang="en-US" noProof="0" smtClean="0"/>
              <a:t>12/4/2014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399905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6075" y="3835400"/>
            <a:ext cx="6172200" cy="4629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Seametrics  Internal and Confidential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303EA-09C3-495B-8565-6524796C22FB}" type="slidenum">
              <a:rPr lang="en-US" noProof="0" smtClean="0"/>
              <a:pPr/>
              <a:t>9</a:t>
            </a:fld>
            <a:endParaRPr lang="en-US" noProof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3"/>
          </p:nvPr>
        </p:nvSpPr>
        <p:spPr/>
        <p:txBody>
          <a:bodyPr/>
          <a:lstStyle/>
          <a:p>
            <a:fld id="{8ADAE85A-F354-47B9-8EC4-6DF2F7D1DD14}" type="datetime1">
              <a:rPr lang="en-US" noProof="0" smtClean="0"/>
              <a:t>12/4/2014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46183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ametrics 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285750" y="1340768"/>
            <a:ext cx="8516249" cy="475205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599398" y="430187"/>
            <a:ext cx="7992151" cy="360041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xtSlideNumber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83850" y="6458624"/>
            <a:ext cx="571500" cy="1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sz="1200" noProof="1">
                <a:solidFill>
                  <a:srgbClr val="000000"/>
                </a:solidFill>
                <a:latin typeface="Franklin Gothic Demi" pitchFamily="34" charset="0"/>
              </a:defRPr>
            </a:lvl1pPr>
          </a:lstStyle>
          <a:p>
            <a:r>
              <a:rPr lang="en-US" dirty="0" smtClean="0"/>
              <a:t>Slide </a:t>
            </a:r>
            <a:fld id="{5F62D23C-4E40-4C68-80C3-32C753D7500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7429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ametrics Title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xtContent"/>
          <p:cNvSpPr>
            <a:spLocks noGrp="1"/>
          </p:cNvSpPr>
          <p:nvPr>
            <p:ph type="chart" idx="1"/>
          </p:nvPr>
        </p:nvSpPr>
        <p:spPr>
          <a:xfrm>
            <a:off x="285750" y="1398589"/>
            <a:ext cx="8534400" cy="4751386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r>
              <a:rPr lang="en-US" dirty="0" smtClean="0"/>
              <a:t>Click icon to add chart</a:t>
            </a:r>
            <a:endParaRPr lang="en-US" dirty="0"/>
          </a:p>
        </p:txBody>
      </p:sp>
      <p:sp>
        <p:nvSpPr>
          <p:cNvPr id="11" name="txtTitle"/>
          <p:cNvSpPr>
            <a:spLocks noGrp="1"/>
          </p:cNvSpPr>
          <p:nvPr>
            <p:ph type="title"/>
          </p:nvPr>
        </p:nvSpPr>
        <p:spPr>
          <a:xfrm>
            <a:off x="504148" y="411137"/>
            <a:ext cx="7992151" cy="360041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xtSlideNumber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83850" y="6458624"/>
            <a:ext cx="571500" cy="1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sz="1200" noProof="1">
                <a:solidFill>
                  <a:srgbClr val="000000"/>
                </a:solidFill>
                <a:latin typeface="Franklin Gothic Demi" pitchFamily="34" charset="0"/>
              </a:defRPr>
            </a:lvl1pPr>
          </a:lstStyle>
          <a:p>
            <a:r>
              <a:rPr lang="en-US" dirty="0" smtClean="0"/>
              <a:t>Slide </a:t>
            </a:r>
            <a:fld id="{5F62D23C-4E40-4C68-80C3-32C753D7500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2470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ametrics Title &amp;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xtContent"/>
          <p:cNvSpPr>
            <a:spLocks noGrp="1"/>
          </p:cNvSpPr>
          <p:nvPr>
            <p:ph type="tbl" idx="1"/>
          </p:nvPr>
        </p:nvSpPr>
        <p:spPr>
          <a:xfrm>
            <a:off x="285750" y="1398589"/>
            <a:ext cx="8534400" cy="4751386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r>
              <a:rPr lang="en-US" dirty="0" smtClean="0"/>
              <a:t>Click icon to add table</a:t>
            </a:r>
            <a:endParaRPr lang="en-US" dirty="0"/>
          </a:p>
        </p:txBody>
      </p:sp>
      <p:sp>
        <p:nvSpPr>
          <p:cNvPr id="11" name="txtTitle"/>
          <p:cNvSpPr>
            <a:spLocks noGrp="1"/>
          </p:cNvSpPr>
          <p:nvPr>
            <p:ph type="title"/>
          </p:nvPr>
        </p:nvSpPr>
        <p:spPr>
          <a:xfrm>
            <a:off x="504148" y="411137"/>
            <a:ext cx="7992151" cy="360041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xtSlideNumber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83850" y="6458624"/>
            <a:ext cx="571500" cy="1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sz="1200" noProof="1">
                <a:solidFill>
                  <a:srgbClr val="000000"/>
                </a:solidFill>
                <a:latin typeface="Franklin Gothic Demi" pitchFamily="34" charset="0"/>
              </a:defRPr>
            </a:lvl1pPr>
          </a:lstStyle>
          <a:p>
            <a:r>
              <a:rPr lang="en-US" dirty="0" smtClean="0"/>
              <a:t>Slide </a:t>
            </a:r>
            <a:fld id="{5F62D23C-4E40-4C68-80C3-32C753D7500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646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ametrics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1397919"/>
            <a:ext cx="8522970" cy="475205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xtTitle"/>
          <p:cNvSpPr>
            <a:spLocks noGrp="1"/>
          </p:cNvSpPr>
          <p:nvPr>
            <p:ph type="title"/>
          </p:nvPr>
        </p:nvSpPr>
        <p:spPr>
          <a:xfrm>
            <a:off x="504148" y="411137"/>
            <a:ext cx="7992151" cy="360041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txtSlideNumber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83850" y="6458624"/>
            <a:ext cx="571500" cy="1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sz="1200" noProof="1">
                <a:solidFill>
                  <a:srgbClr val="000000"/>
                </a:solidFill>
                <a:latin typeface="Franklin Gothic Demi" pitchFamily="34" charset="0"/>
              </a:defRPr>
            </a:lvl1pPr>
          </a:lstStyle>
          <a:p>
            <a:r>
              <a:rPr lang="en-US" dirty="0" smtClean="0"/>
              <a:t>Slide </a:t>
            </a:r>
            <a:fld id="{5F62D23C-4E40-4C68-80C3-32C753D7500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485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+H Title and Text" userDrawn="1">
  <p:cSld name="E+H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xtContent"/>
          <p:cNvSpPr>
            <a:spLocks noGrp="1"/>
          </p:cNvSpPr>
          <p:nvPr>
            <p:ph type="body" sz="quarter" idx="13"/>
          </p:nvPr>
        </p:nvSpPr>
        <p:spPr>
          <a:xfrm>
            <a:off x="285750" y="1398589"/>
            <a:ext cx="8534400" cy="4751386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360363" indent="3175">
              <a:buFontTx/>
              <a:buNone/>
              <a:defRPr/>
            </a:lvl2pPr>
            <a:lvl3pPr marL="714375" indent="3175">
              <a:buFontTx/>
              <a:buNone/>
              <a:defRPr/>
            </a:lvl3pPr>
            <a:lvl4pPr marL="1074738" indent="0">
              <a:buFontTx/>
              <a:buNone/>
              <a:tabLst/>
              <a:defRPr/>
            </a:lvl4pPr>
            <a:lvl5pPr marL="1436688" indent="-3175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shLine"/>
          <p:cNvSpPr>
            <a:spLocks noChangeShapeType="1"/>
          </p:cNvSpPr>
          <p:nvPr userDrawn="1"/>
        </p:nvSpPr>
        <p:spPr bwMode="gray">
          <a:xfrm flipV="1">
            <a:off x="827087" y="6265314"/>
            <a:ext cx="7993063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>
              <a:latin typeface="E+H Serif"/>
            </a:endParaRPr>
          </a:p>
        </p:txBody>
      </p:sp>
      <p:sp>
        <p:nvSpPr>
          <p:cNvPr id="16" name="txtTitle"/>
          <p:cNvSpPr>
            <a:spLocks noGrp="1"/>
          </p:cNvSpPr>
          <p:nvPr>
            <p:ph type="title"/>
          </p:nvPr>
        </p:nvSpPr>
        <p:spPr>
          <a:xfrm>
            <a:off x="504148" y="411137"/>
            <a:ext cx="7992151" cy="36004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1" name="txtSlideNumber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83850" y="6458624"/>
            <a:ext cx="571500" cy="1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sz="1200" noProof="1">
                <a:solidFill>
                  <a:srgbClr val="000000"/>
                </a:solidFill>
                <a:latin typeface="Franklin Gothic Demi" pitchFamily="34" charset="0"/>
              </a:defRPr>
            </a:lvl1pPr>
          </a:lstStyle>
          <a:p>
            <a:r>
              <a:rPr lang="en-US" dirty="0" smtClean="0"/>
              <a:t>Slide </a:t>
            </a:r>
            <a:fld id="{5F62D23C-4E40-4C68-80C3-32C753D7500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714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ametrics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85750" y="619648"/>
            <a:ext cx="8534401" cy="666849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6"/>
          </p:nvPr>
        </p:nvSpPr>
        <p:spPr>
          <a:xfrm>
            <a:off x="285750" y="1341438"/>
            <a:ext cx="8534399" cy="1117600"/>
          </a:xfrm>
        </p:spPr>
        <p:txBody>
          <a:bodyPr lIns="0" tIns="0" numCol="2"/>
          <a:lstStyle>
            <a:lvl1pPr>
              <a:spcAft>
                <a:spcPts val="0"/>
              </a:spcAft>
              <a:defRPr sz="2400"/>
            </a:lvl1pPr>
            <a:lvl2pPr>
              <a:spcAft>
                <a:spcPts val="0"/>
              </a:spcAft>
              <a:defRPr sz="1800"/>
            </a:lvl2pPr>
            <a:lvl3pPr>
              <a:spcAft>
                <a:spcPts val="0"/>
              </a:spcAft>
              <a:defRPr sz="2000"/>
            </a:lvl3pPr>
            <a:lvl4pPr>
              <a:spcAft>
                <a:spcPts val="0"/>
              </a:spcAft>
              <a:defRPr sz="1800"/>
            </a:lvl4pPr>
            <a:lvl5pPr>
              <a:spcAft>
                <a:spcPts val="0"/>
              </a:spcAft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Picture Placeholder 9"/>
          <p:cNvSpPr>
            <a:spLocks noGrp="1"/>
          </p:cNvSpPr>
          <p:nvPr>
            <p:ph type="pic" sz="quarter" idx="17"/>
          </p:nvPr>
        </p:nvSpPr>
        <p:spPr>
          <a:xfrm>
            <a:off x="285751" y="3159977"/>
            <a:ext cx="8522970" cy="2960824"/>
          </a:xfrm>
        </p:spPr>
        <p:txBody>
          <a:bodyPr/>
          <a:lstStyle>
            <a:lvl1pPr>
              <a:defRPr sz="3200"/>
            </a:lvl1pPr>
          </a:lstStyle>
          <a:p>
            <a:endParaRPr lang="de-DE" dirty="0"/>
          </a:p>
        </p:txBody>
      </p:sp>
      <p:sp>
        <p:nvSpPr>
          <p:cNvPr id="17" name="shLine"/>
          <p:cNvSpPr>
            <a:spLocks noChangeShapeType="1"/>
          </p:cNvSpPr>
          <p:nvPr userDrawn="1"/>
        </p:nvSpPr>
        <p:spPr bwMode="gray">
          <a:xfrm flipV="1">
            <a:off x="285749" y="415350"/>
            <a:ext cx="8522971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>
              <a:latin typeface="E+H Serif" pitchFamily="18" charset="0"/>
            </a:endParaRPr>
          </a:p>
        </p:txBody>
      </p:sp>
      <p:sp>
        <p:nvSpPr>
          <p:cNvPr id="19" name="txtSlideNumber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83850" y="6458624"/>
            <a:ext cx="571500" cy="1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sz="1200" noProof="1">
                <a:solidFill>
                  <a:srgbClr val="000000"/>
                </a:solidFill>
                <a:latin typeface="Franklin Gothic Demi" pitchFamily="34" charset="0"/>
              </a:defRPr>
            </a:lvl1pPr>
          </a:lstStyle>
          <a:p>
            <a:r>
              <a:rPr lang="en-US" dirty="0" smtClean="0"/>
              <a:t>Slide </a:t>
            </a:r>
            <a:fld id="{5F62D23C-4E40-4C68-80C3-32C753D750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xtTitleHeader"/>
          <p:cNvSpPr>
            <a:spLocks noChangeArrowheads="1"/>
          </p:cNvSpPr>
          <p:nvPr userDrawn="1"/>
        </p:nvSpPr>
        <p:spPr bwMode="auto">
          <a:xfrm>
            <a:off x="285750" y="194736"/>
            <a:ext cx="8534400" cy="180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noAutofit/>
          </a:bodyPr>
          <a:lstStyle/>
          <a:p>
            <a:pPr marL="0" lvl="0" indent="0" algn="just">
              <a:tabLst>
                <a:tab pos="3779838" algn="l"/>
                <a:tab pos="8515350" algn="r"/>
              </a:tabLst>
            </a:pPr>
            <a:r>
              <a:rPr lang="en-US" sz="1200" b="1" noProof="1" smtClean="0">
                <a:solidFill>
                  <a:srgbClr val="0070C0"/>
                </a:solidFill>
                <a:latin typeface="Franklin Gothic Book" pitchFamily="34" charset="0"/>
              </a:rPr>
              <a:t>Saving Time	Saving Money 	</a:t>
            </a:r>
            <a:r>
              <a:rPr lang="en-US" sz="1200" b="1" baseline="0" noProof="1" smtClean="0">
                <a:solidFill>
                  <a:srgbClr val="0070C0"/>
                </a:solidFill>
                <a:latin typeface="Franklin Gothic Book" pitchFamily="34" charset="0"/>
              </a:rPr>
              <a:t>                     </a:t>
            </a:r>
            <a:r>
              <a:rPr lang="en-US" sz="1200" b="1" noProof="1" smtClean="0">
                <a:solidFill>
                  <a:srgbClr val="0070C0"/>
                </a:solidFill>
                <a:latin typeface="Franklin Gothic Book" pitchFamily="34" charset="0"/>
              </a:rPr>
              <a:t>Conserving Resources</a:t>
            </a:r>
            <a:endParaRPr lang="en-US" sz="1200" b="1" noProof="1">
              <a:solidFill>
                <a:srgbClr val="0070C0"/>
              </a:solidFill>
              <a:latin typeface="Franklin Gothic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3105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ametrics Titl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xtContent"/>
          <p:cNvSpPr>
            <a:spLocks noGrp="1"/>
          </p:cNvSpPr>
          <p:nvPr>
            <p:ph type="body" sz="quarter" idx="13"/>
          </p:nvPr>
        </p:nvSpPr>
        <p:spPr>
          <a:xfrm>
            <a:off x="285750" y="1398589"/>
            <a:ext cx="8534400" cy="4751386"/>
          </a:xfrm>
        </p:spPr>
        <p:txBody>
          <a:bodyPr/>
          <a:lstStyle>
            <a:lvl1pPr marL="0" indent="0">
              <a:buFontTx/>
              <a:buNone/>
              <a:defRPr sz="2400"/>
            </a:lvl1pPr>
            <a:lvl2pPr marL="360363" indent="3175">
              <a:buFontTx/>
              <a:buNone/>
              <a:defRPr sz="2000"/>
            </a:lvl2pPr>
            <a:lvl3pPr marL="714375" indent="3175">
              <a:buFontTx/>
              <a:buNone/>
              <a:defRPr sz="1800"/>
            </a:lvl3pPr>
            <a:lvl4pPr marL="1074738" indent="0">
              <a:buFontTx/>
              <a:buNone/>
              <a:tabLst/>
              <a:defRPr sz="1600"/>
            </a:lvl4pPr>
            <a:lvl5pPr marL="1436688" indent="-3175">
              <a:buFontTx/>
              <a:buNone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xtTitle"/>
          <p:cNvSpPr>
            <a:spLocks noGrp="1"/>
          </p:cNvSpPr>
          <p:nvPr>
            <p:ph type="title"/>
          </p:nvPr>
        </p:nvSpPr>
        <p:spPr>
          <a:xfrm>
            <a:off x="504148" y="411137"/>
            <a:ext cx="7992151" cy="360041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xtSlideNumber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83850" y="6458624"/>
            <a:ext cx="571500" cy="1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sz="1200" noProof="1">
                <a:solidFill>
                  <a:srgbClr val="000000"/>
                </a:solidFill>
                <a:latin typeface="Franklin Gothic Demi" pitchFamily="34" charset="0"/>
              </a:defRPr>
            </a:lvl1pPr>
          </a:lstStyle>
          <a:p>
            <a:r>
              <a:rPr lang="en-US" dirty="0" smtClean="0"/>
              <a:t>Slide </a:t>
            </a:r>
            <a:fld id="{5F62D23C-4E40-4C68-80C3-32C753D7500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311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ametrics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xtContent"/>
          <p:cNvSpPr>
            <a:spLocks noGrp="1"/>
          </p:cNvSpPr>
          <p:nvPr>
            <p:ph idx="1"/>
          </p:nvPr>
        </p:nvSpPr>
        <p:spPr>
          <a:xfrm>
            <a:off x="285750" y="1397919"/>
            <a:ext cx="8522970" cy="475205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xtTitle"/>
          <p:cNvSpPr>
            <a:spLocks noGrp="1"/>
          </p:cNvSpPr>
          <p:nvPr>
            <p:ph type="title"/>
          </p:nvPr>
        </p:nvSpPr>
        <p:spPr>
          <a:xfrm>
            <a:off x="504148" y="411137"/>
            <a:ext cx="7992151" cy="360041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txtSlideNumber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83850" y="6458624"/>
            <a:ext cx="571500" cy="1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sz="1200" noProof="1">
                <a:solidFill>
                  <a:srgbClr val="000000"/>
                </a:solidFill>
                <a:latin typeface="Franklin Gothic Demi" pitchFamily="34" charset="0"/>
              </a:defRPr>
            </a:lvl1pPr>
          </a:lstStyle>
          <a:p>
            <a:r>
              <a:rPr lang="en-US" dirty="0" smtClean="0"/>
              <a:t>Slide </a:t>
            </a:r>
            <a:fld id="{5F62D23C-4E40-4C68-80C3-32C753D7500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1909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ametrics Two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xtContent"/>
          <p:cNvSpPr>
            <a:spLocks noGrp="1"/>
          </p:cNvSpPr>
          <p:nvPr>
            <p:ph type="body" sz="quarter" idx="13"/>
          </p:nvPr>
        </p:nvSpPr>
        <p:spPr>
          <a:xfrm>
            <a:off x="304800" y="1398588"/>
            <a:ext cx="4171950" cy="4751387"/>
          </a:xfrm>
        </p:spPr>
        <p:txBody>
          <a:bodyPr/>
          <a:lstStyle>
            <a:lvl1pPr marL="571500" indent="-571500">
              <a:buFont typeface="Arial" pitchFamily="34" charset="0"/>
              <a:buChar char="•"/>
              <a:defRPr sz="2400"/>
            </a:lvl1pPr>
            <a:lvl2pPr marL="931863" indent="-571500">
              <a:buFont typeface="Arial" pitchFamily="34" charset="0"/>
              <a:buChar char="•"/>
              <a:defRPr sz="2000"/>
            </a:lvl2pPr>
            <a:lvl3pPr marL="1171575" indent="-457200">
              <a:buFont typeface="Arial" pitchFamily="34" charset="0"/>
              <a:buChar char="•"/>
              <a:defRPr sz="1800"/>
            </a:lvl3pPr>
            <a:lvl4pPr marL="1533525" indent="-457200">
              <a:buFont typeface="Arial" pitchFamily="34" charset="0"/>
              <a:buChar char="•"/>
              <a:defRPr sz="1600"/>
            </a:lvl4pPr>
            <a:lvl5pPr marL="1776413" indent="-342900"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xtContent"/>
          <p:cNvSpPr>
            <a:spLocks noGrp="1"/>
          </p:cNvSpPr>
          <p:nvPr>
            <p:ph type="body" sz="quarter" idx="18"/>
          </p:nvPr>
        </p:nvSpPr>
        <p:spPr>
          <a:xfrm>
            <a:off x="4637998" y="1398588"/>
            <a:ext cx="4144052" cy="4751387"/>
          </a:xfrm>
        </p:spPr>
        <p:txBody>
          <a:bodyPr/>
          <a:lstStyle>
            <a:lvl1pPr marL="571500" indent="-571500">
              <a:buFont typeface="Arial" pitchFamily="34" charset="0"/>
              <a:buChar char="•"/>
              <a:defRPr sz="2400"/>
            </a:lvl1pPr>
            <a:lvl2pPr marL="931863" indent="-571500">
              <a:buFont typeface="Arial" pitchFamily="34" charset="0"/>
              <a:buChar char="•"/>
              <a:defRPr sz="2000"/>
            </a:lvl2pPr>
            <a:lvl3pPr marL="1171575" indent="-457200">
              <a:buFont typeface="Arial" pitchFamily="34" charset="0"/>
              <a:buChar char="•"/>
              <a:defRPr sz="1800"/>
            </a:lvl3pPr>
            <a:lvl4pPr marL="1533525" indent="-457200">
              <a:buFont typeface="Arial" pitchFamily="34" charset="0"/>
              <a:buChar char="•"/>
              <a:defRPr sz="1600"/>
            </a:lvl4pPr>
            <a:lvl5pPr marL="1776413" indent="-342900"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xtTitle"/>
          <p:cNvSpPr>
            <a:spLocks noGrp="1"/>
          </p:cNvSpPr>
          <p:nvPr>
            <p:ph type="title"/>
          </p:nvPr>
        </p:nvSpPr>
        <p:spPr>
          <a:xfrm>
            <a:off x="504148" y="411137"/>
            <a:ext cx="7992151" cy="360041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xtSlideNumber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83850" y="6458624"/>
            <a:ext cx="571500" cy="1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sz="1200" noProof="1">
                <a:solidFill>
                  <a:srgbClr val="000000"/>
                </a:solidFill>
                <a:latin typeface="Franklin Gothic Demi" pitchFamily="34" charset="0"/>
              </a:defRPr>
            </a:lvl1pPr>
          </a:lstStyle>
          <a:p>
            <a:r>
              <a:rPr lang="en-US" dirty="0" smtClean="0"/>
              <a:t>Slide </a:t>
            </a:r>
            <a:fld id="{5F62D23C-4E40-4C68-80C3-32C753D7500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907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ametrics Two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xtContent"/>
          <p:cNvSpPr>
            <a:spLocks noGrp="1"/>
          </p:cNvSpPr>
          <p:nvPr>
            <p:ph type="body" sz="quarter" idx="13"/>
          </p:nvPr>
        </p:nvSpPr>
        <p:spPr>
          <a:xfrm>
            <a:off x="304800" y="1398588"/>
            <a:ext cx="4171950" cy="4751387"/>
          </a:xfrm>
        </p:spPr>
        <p:txBody>
          <a:bodyPr/>
          <a:lstStyle>
            <a:lvl1pPr marL="0" indent="0">
              <a:buNone/>
              <a:defRPr sz="2400"/>
            </a:lvl1pPr>
            <a:lvl2pPr marL="360363" indent="3175">
              <a:buNone/>
              <a:defRPr sz="2000"/>
            </a:lvl2pPr>
            <a:lvl3pPr marL="714375" indent="3175">
              <a:buNone/>
              <a:defRPr sz="1800"/>
            </a:lvl3pPr>
            <a:lvl4pPr marL="1076325" indent="4763">
              <a:buNone/>
              <a:defRPr sz="1600"/>
            </a:lvl4pPr>
            <a:lvl5pPr marL="1436688" indent="-3175">
              <a:buNone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xtContent"/>
          <p:cNvSpPr>
            <a:spLocks noGrp="1"/>
          </p:cNvSpPr>
          <p:nvPr>
            <p:ph type="body" sz="quarter" idx="18"/>
          </p:nvPr>
        </p:nvSpPr>
        <p:spPr>
          <a:xfrm>
            <a:off x="4637998" y="1398588"/>
            <a:ext cx="4144052" cy="4751387"/>
          </a:xfrm>
        </p:spPr>
        <p:txBody>
          <a:bodyPr/>
          <a:lstStyle>
            <a:lvl1pPr marL="0" indent="0">
              <a:buNone/>
              <a:defRPr sz="2400"/>
            </a:lvl1pPr>
            <a:lvl2pPr marL="360363" indent="3175">
              <a:buNone/>
              <a:defRPr sz="2000"/>
            </a:lvl2pPr>
            <a:lvl3pPr marL="714375" indent="3175">
              <a:buNone/>
              <a:defRPr sz="1800"/>
            </a:lvl3pPr>
            <a:lvl4pPr marL="1076325" indent="4763">
              <a:buNone/>
              <a:defRPr sz="1600"/>
            </a:lvl4pPr>
            <a:lvl5pPr marL="1436688" indent="-3175">
              <a:buNone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xtTitle"/>
          <p:cNvSpPr>
            <a:spLocks noGrp="1"/>
          </p:cNvSpPr>
          <p:nvPr>
            <p:ph type="title"/>
          </p:nvPr>
        </p:nvSpPr>
        <p:spPr>
          <a:xfrm>
            <a:off x="504148" y="411137"/>
            <a:ext cx="7992151" cy="360041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xtSlideNumber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83850" y="6458624"/>
            <a:ext cx="571500" cy="1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sz="1200" noProof="1">
                <a:solidFill>
                  <a:srgbClr val="000000"/>
                </a:solidFill>
                <a:latin typeface="Franklin Gothic Demi" pitchFamily="34" charset="0"/>
              </a:defRPr>
            </a:lvl1pPr>
          </a:lstStyle>
          <a:p>
            <a:r>
              <a:rPr lang="en-US" dirty="0" smtClean="0"/>
              <a:t>Slide </a:t>
            </a:r>
            <a:fld id="{5F62D23C-4E40-4C68-80C3-32C753D7500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8144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ametrics Two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/>
          <p:cNvSpPr>
            <a:spLocks noGrp="1"/>
          </p:cNvSpPr>
          <p:nvPr>
            <p:ph sz="quarter" idx="13"/>
          </p:nvPr>
        </p:nvSpPr>
        <p:spPr>
          <a:xfrm>
            <a:off x="304800" y="1398588"/>
            <a:ext cx="4076700" cy="47513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quarter" idx="14"/>
          </p:nvPr>
        </p:nvSpPr>
        <p:spPr>
          <a:xfrm>
            <a:off x="4572000" y="1398589"/>
            <a:ext cx="4210050" cy="47513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xtTitle"/>
          <p:cNvSpPr>
            <a:spLocks noGrp="1"/>
          </p:cNvSpPr>
          <p:nvPr>
            <p:ph type="title"/>
          </p:nvPr>
        </p:nvSpPr>
        <p:spPr>
          <a:xfrm>
            <a:off x="504148" y="411137"/>
            <a:ext cx="7992151" cy="360041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xtSlideNumber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83850" y="6458624"/>
            <a:ext cx="571500" cy="1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sz="1200" noProof="1">
                <a:solidFill>
                  <a:srgbClr val="000000"/>
                </a:solidFill>
                <a:latin typeface="Franklin Gothic Demi" pitchFamily="34" charset="0"/>
              </a:defRPr>
            </a:lvl1pPr>
          </a:lstStyle>
          <a:p>
            <a:r>
              <a:rPr lang="en-US" dirty="0" smtClean="0"/>
              <a:t>Slide </a:t>
            </a:r>
            <a:fld id="{5F62D23C-4E40-4C68-80C3-32C753D7500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8284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ametrics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xtSlideNumber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83850" y="6458624"/>
            <a:ext cx="571500" cy="1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sz="1200" noProof="1">
                <a:solidFill>
                  <a:srgbClr val="000000"/>
                </a:solidFill>
                <a:latin typeface="Franklin Gothic Demi" pitchFamily="34" charset="0"/>
              </a:defRPr>
            </a:lvl1pPr>
          </a:lstStyle>
          <a:p>
            <a:r>
              <a:rPr lang="en-US" dirty="0" smtClean="0"/>
              <a:t>Slide </a:t>
            </a:r>
            <a:fld id="{5F62D23C-4E40-4C68-80C3-32C753D750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058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ametrics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xtSlideNumber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83850" y="6458624"/>
            <a:ext cx="571500" cy="1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sz="1200" noProof="1">
                <a:solidFill>
                  <a:srgbClr val="000000"/>
                </a:solidFill>
                <a:latin typeface="Franklin Gothic Demi" pitchFamily="34" charset="0"/>
              </a:defRPr>
            </a:lvl1pPr>
          </a:lstStyle>
          <a:p>
            <a:r>
              <a:rPr lang="en-US" dirty="0" smtClean="0"/>
              <a:t>Slide </a:t>
            </a:r>
            <a:fld id="{5F62D23C-4E40-4C68-80C3-32C753D7500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021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M:\Publications\Seametrics Logos\Logo Border\SeaWaveBorder.jpg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25" y="6134454"/>
            <a:ext cx="8585200" cy="247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txtTitle"/>
          <p:cNvSpPr>
            <a:spLocks noGrp="1" noChangeArrowheads="1"/>
          </p:cNvSpPr>
          <p:nvPr>
            <p:ph type="title"/>
          </p:nvPr>
        </p:nvSpPr>
        <p:spPr bwMode="auto">
          <a:xfrm>
            <a:off x="599398" y="430187"/>
            <a:ext cx="7992151" cy="360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027" name="txtContent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5750" y="1340769"/>
            <a:ext cx="8522970" cy="4752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0"/>
            <a:endParaRPr lang="en-US" dirty="0" smtClean="0"/>
          </a:p>
        </p:txBody>
      </p:sp>
      <p:pic>
        <p:nvPicPr>
          <p:cNvPr id="14" name="Picture 10" descr="C:\Users\fredt\Desktop\Logos\SeametricslogoColor.png"/>
          <p:cNvPicPr>
            <a:picLocks noChangeAspect="1" noChangeArrowheads="1"/>
          </p:cNvPicPr>
          <p:nvPr userDrawn="1"/>
        </p:nvPicPr>
        <p:blipFill>
          <a:blip r:embed="rId1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78535" y="6330031"/>
            <a:ext cx="1132090" cy="286390"/>
          </a:xfrm>
          <a:prstGeom prst="rect">
            <a:avLst/>
          </a:prstGeom>
          <a:noFill/>
          <a:effectLst>
            <a:glow rad="63500">
              <a:schemeClr val="bg1">
                <a:alpha val="40000"/>
              </a:schemeClr>
            </a:glow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xtSlideNumber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83850" y="6458624"/>
            <a:ext cx="571500" cy="18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sz="1200" noProof="1">
                <a:solidFill>
                  <a:srgbClr val="000000"/>
                </a:solidFill>
                <a:latin typeface="Franklin Gothic Demi" pitchFamily="34" charset="0"/>
              </a:defRPr>
            </a:lvl1pPr>
          </a:lstStyle>
          <a:p>
            <a:r>
              <a:rPr lang="en-US" dirty="0" smtClean="0"/>
              <a:t>Slide </a:t>
            </a:r>
            <a:fld id="{5F62D23C-4E40-4C68-80C3-32C753D7500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74" r:id="rId7"/>
    <p:sldLayoutId id="2147483681" r:id="rId8"/>
    <p:sldLayoutId id="2147483682" r:id="rId9"/>
    <p:sldLayoutId id="2147483683" r:id="rId10"/>
    <p:sldLayoutId id="2147483684" r:id="rId11"/>
    <p:sldLayoutId id="2147483672" r:id="rId12"/>
    <p:sldLayoutId id="2147483685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0070C0"/>
          </a:solidFill>
          <a:latin typeface="Franklin Gothic Demi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E+H Serif" pitchFamily="2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E+H Serif" pitchFamily="2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E+H Serif" pitchFamily="2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E+H Serif" pitchFamily="2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E+H Serif" pitchFamily="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E+H Serif" pitchFamily="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E+H Serif" pitchFamily="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E+H Serif" pitchFamily="2" charset="0"/>
        </a:defRPr>
      </a:lvl9pPr>
    </p:titleStyle>
    <p:bodyStyle>
      <a:lvl1pPr marL="269875" indent="-269875" algn="l" rtl="0" eaLnBrk="1" fontAlgn="base" hangingPunct="1">
        <a:lnSpc>
          <a:spcPct val="110000"/>
        </a:lnSpc>
        <a:spcBef>
          <a:spcPts val="0"/>
        </a:spcBef>
        <a:spcAft>
          <a:spcPts val="600"/>
        </a:spcAft>
        <a:buClr>
          <a:srgbClr val="007CAA"/>
        </a:buClr>
        <a:buFont typeface="E+H Serif" pitchFamily="18" charset="0"/>
        <a:buChar char="•"/>
        <a:defRPr sz="2400">
          <a:solidFill>
            <a:srgbClr val="000000"/>
          </a:solidFill>
          <a:latin typeface="Franklin Gothic Demi" pitchFamily="34" charset="0"/>
          <a:ea typeface="+mn-ea"/>
          <a:cs typeface="+mn-cs"/>
        </a:defRPr>
      </a:lvl1pPr>
      <a:lvl2pPr marL="541338" indent="-271463" algn="l" rtl="0" eaLnBrk="1" fontAlgn="base" hangingPunct="1">
        <a:lnSpc>
          <a:spcPct val="110000"/>
        </a:lnSpc>
        <a:spcBef>
          <a:spcPts val="0"/>
        </a:spcBef>
        <a:spcAft>
          <a:spcPts val="600"/>
        </a:spcAft>
        <a:buClr>
          <a:srgbClr val="007CAA"/>
        </a:buClr>
        <a:buFont typeface="E+H Serif" pitchFamily="18" charset="0"/>
        <a:buChar char="•"/>
        <a:defRPr sz="2000">
          <a:solidFill>
            <a:srgbClr val="000000"/>
          </a:solidFill>
          <a:latin typeface="Franklin Gothic Demi" pitchFamily="34" charset="0"/>
        </a:defRPr>
      </a:lvl2pPr>
      <a:lvl3pPr marL="717550" indent="-182563" algn="l" rtl="0" eaLnBrk="1" fontAlgn="base" hangingPunct="1">
        <a:lnSpc>
          <a:spcPct val="110000"/>
        </a:lnSpc>
        <a:spcBef>
          <a:spcPts val="0"/>
        </a:spcBef>
        <a:spcAft>
          <a:spcPts val="400"/>
        </a:spcAft>
        <a:buClr>
          <a:srgbClr val="007CAA"/>
        </a:buClr>
        <a:buFont typeface="E+H Serif" pitchFamily="18" charset="0"/>
        <a:buChar char="•"/>
        <a:defRPr sz="1800" baseline="0">
          <a:solidFill>
            <a:srgbClr val="000000"/>
          </a:solidFill>
          <a:latin typeface="Franklin Gothic Demi" pitchFamily="34" charset="0"/>
        </a:defRPr>
      </a:lvl3pPr>
      <a:lvl4pPr marL="900113" indent="-176213" algn="l" rtl="0" eaLnBrk="1" fontAlgn="base" hangingPunct="1">
        <a:lnSpc>
          <a:spcPct val="110000"/>
        </a:lnSpc>
        <a:spcBef>
          <a:spcPts val="0"/>
        </a:spcBef>
        <a:spcAft>
          <a:spcPts val="400"/>
        </a:spcAft>
        <a:buClr>
          <a:srgbClr val="007CAA"/>
        </a:buClr>
        <a:buFont typeface="E+H Serif" pitchFamily="18" charset="0"/>
        <a:buChar char="•"/>
        <a:defRPr sz="1600" baseline="0">
          <a:solidFill>
            <a:srgbClr val="000000"/>
          </a:solidFill>
          <a:latin typeface="Franklin Gothic Demi" pitchFamily="34" charset="0"/>
        </a:defRPr>
      </a:lvl4pPr>
      <a:lvl5pPr marL="1074738" indent="-182563" algn="l" rtl="0" eaLnBrk="1" fontAlgn="base" hangingPunct="1">
        <a:lnSpc>
          <a:spcPct val="110000"/>
        </a:lnSpc>
        <a:spcBef>
          <a:spcPts val="0"/>
        </a:spcBef>
        <a:spcAft>
          <a:spcPts val="400"/>
        </a:spcAft>
        <a:buClr>
          <a:srgbClr val="007CAA"/>
        </a:buClr>
        <a:buFont typeface="E+H Serif" pitchFamily="18" charset="0"/>
        <a:buChar char="•"/>
        <a:defRPr sz="1400">
          <a:solidFill>
            <a:srgbClr val="000000"/>
          </a:solidFill>
          <a:latin typeface="Franklin Gothic Demi" pitchFamily="34" charset="0"/>
        </a:defRPr>
      </a:lvl5pPr>
      <a:lvl6pPr marL="2252663" indent="-179388" algn="l" rtl="0" eaLnBrk="1" fontAlgn="base" hangingPunct="1">
        <a:lnSpc>
          <a:spcPct val="110000"/>
        </a:lnSpc>
        <a:spcBef>
          <a:spcPct val="90000"/>
        </a:spcBef>
        <a:spcAft>
          <a:spcPct val="0"/>
        </a:spcAft>
        <a:buClr>
          <a:srgbClr val="0088FF"/>
        </a:buClr>
        <a:buFont typeface="Wingdings" pitchFamily="2" charset="2"/>
        <a:buChar char="n"/>
        <a:defRPr sz="1600">
          <a:solidFill>
            <a:srgbClr val="000000"/>
          </a:solidFill>
          <a:latin typeface="+mn-lt"/>
        </a:defRPr>
      </a:lvl6pPr>
      <a:lvl7pPr marL="2709863" indent="-179388" algn="l" rtl="0" eaLnBrk="1" fontAlgn="base" hangingPunct="1">
        <a:lnSpc>
          <a:spcPct val="110000"/>
        </a:lnSpc>
        <a:spcBef>
          <a:spcPct val="90000"/>
        </a:spcBef>
        <a:spcAft>
          <a:spcPct val="0"/>
        </a:spcAft>
        <a:buClr>
          <a:srgbClr val="0088FF"/>
        </a:buClr>
        <a:buFont typeface="Wingdings" pitchFamily="2" charset="2"/>
        <a:buChar char="n"/>
        <a:defRPr sz="1600">
          <a:solidFill>
            <a:srgbClr val="000000"/>
          </a:solidFill>
          <a:latin typeface="+mn-lt"/>
        </a:defRPr>
      </a:lvl7pPr>
      <a:lvl8pPr marL="3167063" indent="-179388" algn="l" rtl="0" eaLnBrk="1" fontAlgn="base" hangingPunct="1">
        <a:lnSpc>
          <a:spcPct val="110000"/>
        </a:lnSpc>
        <a:spcBef>
          <a:spcPct val="90000"/>
        </a:spcBef>
        <a:spcAft>
          <a:spcPct val="0"/>
        </a:spcAft>
        <a:buClr>
          <a:srgbClr val="0088FF"/>
        </a:buClr>
        <a:buFont typeface="Wingdings" pitchFamily="2" charset="2"/>
        <a:buChar char="n"/>
        <a:defRPr sz="1600">
          <a:solidFill>
            <a:srgbClr val="000000"/>
          </a:solidFill>
          <a:latin typeface="+mn-lt"/>
        </a:defRPr>
      </a:lvl8pPr>
      <a:lvl9pPr marL="3624263" indent="-179388" algn="l" rtl="0" eaLnBrk="1" fontAlgn="base" hangingPunct="1">
        <a:lnSpc>
          <a:spcPct val="110000"/>
        </a:lnSpc>
        <a:spcBef>
          <a:spcPct val="90000"/>
        </a:spcBef>
        <a:spcAft>
          <a:spcPct val="0"/>
        </a:spcAft>
        <a:buClr>
          <a:srgbClr val="0088FF"/>
        </a:buClr>
        <a:buFont typeface="Wingdings" pitchFamily="2" charset="2"/>
        <a:buChar char="n"/>
        <a:defRPr sz="1600">
          <a:solidFill>
            <a:srgbClr val="000000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seametrics.com/k-factor-calculator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148" y="411137"/>
            <a:ext cx="7992151" cy="360041"/>
          </a:xfrm>
        </p:spPr>
        <p:txBody>
          <a:bodyPr/>
          <a:lstStyle/>
          <a:p>
            <a:r>
              <a:rPr lang="en-US" dirty="0"/>
              <a:t>Changing </a:t>
            </a:r>
            <a:r>
              <a:rPr lang="en-US" dirty="0" smtClean="0"/>
              <a:t>Settings</a:t>
            </a:r>
            <a:br>
              <a:rPr lang="en-US" dirty="0" smtClean="0"/>
            </a:br>
            <a:r>
              <a:rPr lang="en-US" dirty="0" smtClean="0"/>
              <a:t>On </a:t>
            </a:r>
            <a:r>
              <a:rPr lang="en-US" dirty="0"/>
              <a:t>the </a:t>
            </a:r>
            <a:r>
              <a:rPr lang="en-US" dirty="0" err="1"/>
              <a:t>Seametrics</a:t>
            </a:r>
            <a:r>
              <a:rPr lang="en-US" dirty="0"/>
              <a:t> </a:t>
            </a:r>
            <a:r>
              <a:rPr lang="en-US" dirty="0" smtClean="0"/>
              <a:t>FT400-Series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5F62D23C-4E40-4C68-80C3-32C753D7500B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026" name="Picture 2" descr="C:\Users\fredt\Desktop\New Banners\Files\TubeloopBannerOutside_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2117843"/>
            <a:ext cx="8980170" cy="2191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702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The K-factor on any </a:t>
            </a:r>
            <a:r>
              <a:rPr lang="en-US" dirty="0" err="1"/>
              <a:t>Seametrics</a:t>
            </a:r>
            <a:r>
              <a:rPr lang="en-US" dirty="0"/>
              <a:t> flow sensor fitting or in-line meter can be found on the model-serial label. The line reading K = </a:t>
            </a:r>
            <a:r>
              <a:rPr lang="en-US" dirty="0" smtClean="0"/>
              <a:t>xxx </a:t>
            </a:r>
            <a:r>
              <a:rPr lang="en-US" dirty="0"/>
              <a:t>gives the desired number. For depth-adjustable sensors (110, 210, 150, 250 models), use the calculator on our website.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Settings: K-Factor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5F62D23C-4E40-4C68-80C3-32C753D7500B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0012" y="2141030"/>
            <a:ext cx="4620024" cy="3266502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6639341" y="4107565"/>
            <a:ext cx="441789" cy="44178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err="1" smtClean="0">
              <a:solidFill>
                <a:srgbClr val="000000"/>
              </a:solidFill>
              <a:latin typeface="E+H Serif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441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065213"/>
            <a:ext cx="3915218" cy="4751387"/>
          </a:xfrm>
        </p:spPr>
        <p:txBody>
          <a:bodyPr/>
          <a:lstStyle/>
          <a:p>
            <a:r>
              <a:rPr lang="en-US" b="1" dirty="0">
                <a:solidFill>
                  <a:srgbClr val="0571DD"/>
                </a:solidFill>
              </a:rPr>
              <a:t>Changing Volume </a:t>
            </a:r>
            <a:r>
              <a:rPr lang="en-US" b="1" dirty="0" smtClean="0">
                <a:solidFill>
                  <a:srgbClr val="0571DD"/>
                </a:solidFill>
              </a:rPr>
              <a:t>Units</a:t>
            </a:r>
          </a:p>
          <a:p>
            <a:r>
              <a:rPr lang="en-US" dirty="0" smtClean="0"/>
              <a:t>The </a:t>
            </a:r>
            <a:r>
              <a:rPr lang="en-US" dirty="0"/>
              <a:t>default K-factor units are pulses per gallon. To read your total in metric or other units instead, the standard K-factor must be converted to the desired volume units. For example, to read in pulses per liter, the K-factor must be multiplied by the applicable number shown </a:t>
            </a:r>
            <a:r>
              <a:rPr lang="en-US" dirty="0" smtClean="0"/>
              <a:t>in the chart to the right.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K-Factor: Reading in Other Units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F62D23C-4E40-4C68-80C3-32C753D7500B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4130525"/>
              </p:ext>
            </p:extLst>
          </p:nvPr>
        </p:nvGraphicFramePr>
        <p:xfrm>
          <a:off x="4458585" y="2117836"/>
          <a:ext cx="4206950" cy="2918785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2103475"/>
                <a:gridCol w="2103475"/>
              </a:tblGrid>
              <a:tr h="5837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 Convert K to: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Multiply by:</a:t>
                      </a:r>
                      <a:endParaRPr lang="en-US" dirty="0"/>
                    </a:p>
                  </a:txBody>
                  <a:tcPr anchor="ctr"/>
                </a:tc>
              </a:tr>
              <a:tr h="5837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Liters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.26418</a:t>
                      </a:r>
                      <a:endParaRPr lang="en-US" dirty="0"/>
                    </a:p>
                  </a:txBody>
                  <a:tcPr anchor="ctr"/>
                </a:tc>
              </a:tr>
              <a:tr h="5837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Cubic Meters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264.18</a:t>
                      </a:r>
                      <a:endParaRPr lang="en-US" dirty="0"/>
                    </a:p>
                  </a:txBody>
                  <a:tcPr anchor="ctr"/>
                </a:tc>
              </a:tr>
              <a:tr h="5837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Fluid Ounces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.0078</a:t>
                      </a:r>
                      <a:endParaRPr lang="en-US" dirty="0"/>
                    </a:p>
                  </a:txBody>
                  <a:tcPr anchor="ctr"/>
                </a:tc>
              </a:tr>
              <a:tr h="58375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Cubic Feet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7.48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867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95275" y="1303338"/>
            <a:ext cx="4171950" cy="4751387"/>
          </a:xfrm>
        </p:spPr>
        <p:txBody>
          <a:bodyPr/>
          <a:lstStyle/>
          <a:p>
            <a:r>
              <a:rPr lang="en-US" b="1" dirty="0">
                <a:solidFill>
                  <a:srgbClr val="0571DD"/>
                </a:solidFill>
              </a:rPr>
              <a:t>Changing Time </a:t>
            </a:r>
            <a:r>
              <a:rPr lang="en-US" b="1" dirty="0" smtClean="0">
                <a:solidFill>
                  <a:srgbClr val="0571DD"/>
                </a:solidFill>
              </a:rPr>
              <a:t>Units</a:t>
            </a:r>
          </a:p>
          <a:p>
            <a:r>
              <a:rPr lang="en-US" dirty="0" smtClean="0"/>
              <a:t>To </a:t>
            </a:r>
            <a:r>
              <a:rPr lang="en-US" dirty="0"/>
              <a:t>read your rate in liters per second (for example), convert the K-factor volume units as shown </a:t>
            </a:r>
            <a:r>
              <a:rPr lang="en-US" dirty="0" smtClean="0"/>
              <a:t>previously </a:t>
            </a:r>
            <a:r>
              <a:rPr lang="en-US" dirty="0"/>
              <a:t>and change the time units to Seconds, using the Set Time </a:t>
            </a:r>
            <a:r>
              <a:rPr lang="en-US" dirty="0" smtClean="0"/>
              <a:t>Unit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K-Factor: Reading in Other Units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F62D23C-4E40-4C68-80C3-32C753D7500B}" type="slidenum">
              <a:rPr lang="en-US" smtClean="0"/>
              <a:pPr/>
              <a:t>12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4603594" y="1394779"/>
            <a:ext cx="4263656" cy="4284921"/>
            <a:chOff x="4590531" y="1303338"/>
            <a:chExt cx="4263656" cy="4284921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026" t="8587" r="18289" b="3733"/>
            <a:stretch/>
          </p:blipFill>
          <p:spPr>
            <a:xfrm>
              <a:off x="4590531" y="1303338"/>
              <a:ext cx="4263656" cy="4284921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5827456" y="3002375"/>
              <a:ext cx="554678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MIN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7113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K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5F62D23C-4E40-4C68-80C3-32C753D7500B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26" t="8587" r="18289" b="3733"/>
          <a:stretch/>
        </p:blipFill>
        <p:spPr>
          <a:xfrm>
            <a:off x="4593265" y="1398588"/>
            <a:ext cx="4263656" cy="4284921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6071190" y="2819745"/>
            <a:ext cx="1635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Digital-7 Italic" panose="02000000000000000000" pitchFamily="2" charset="0"/>
              </a:rPr>
              <a:t>00000.000</a:t>
            </a:r>
            <a:endParaRPr lang="en-US" sz="2000" dirty="0" smtClean="0">
              <a:latin typeface="Digital-7 Italic" panose="02000000000000000000" pitchFamily="2" charset="0"/>
            </a:endParaRPr>
          </a:p>
        </p:txBody>
      </p:sp>
      <p:sp>
        <p:nvSpPr>
          <p:cNvPr id="54" name="Rectangle 53"/>
          <p:cNvSpPr/>
          <p:nvPr/>
        </p:nvSpPr>
        <p:spPr>
          <a:xfrm rot="304683">
            <a:off x="9916384" y="2302641"/>
            <a:ext cx="159350" cy="346303"/>
          </a:xfrm>
          <a:prstGeom prst="rect">
            <a:avLst/>
          </a:prstGeom>
          <a:solidFill>
            <a:srgbClr val="C2C2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err="1" smtClean="0">
              <a:solidFill>
                <a:srgbClr val="000000"/>
              </a:solidFill>
              <a:latin typeface="E+H Serif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371580" y="2564903"/>
            <a:ext cx="3635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Digital-7 Italic" panose="02000000000000000000" pitchFamily="2" charset="0"/>
              </a:rPr>
              <a:t>1</a:t>
            </a:r>
            <a:endParaRPr lang="en-US" sz="2800" dirty="0"/>
          </a:p>
        </p:txBody>
      </p:sp>
      <p:sp>
        <p:nvSpPr>
          <p:cNvPr id="63" name="Rectangle 62"/>
          <p:cNvSpPr/>
          <p:nvPr/>
        </p:nvSpPr>
        <p:spPr>
          <a:xfrm rot="304683">
            <a:off x="10011038" y="1516977"/>
            <a:ext cx="176750" cy="346303"/>
          </a:xfrm>
          <a:prstGeom prst="rect">
            <a:avLst/>
          </a:prstGeom>
          <a:solidFill>
            <a:srgbClr val="C2C2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err="1" smtClean="0">
              <a:solidFill>
                <a:srgbClr val="000000"/>
              </a:solidFill>
              <a:latin typeface="E+H Serif" pitchFamily="18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9647401" y="1248224"/>
            <a:ext cx="29088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Digital-7 Italic" panose="02000000000000000000" pitchFamily="2" charset="0"/>
              </a:rPr>
              <a:t>2</a:t>
            </a:r>
            <a:endParaRPr lang="en-US" sz="2800" dirty="0"/>
          </a:p>
        </p:txBody>
      </p:sp>
      <p:sp>
        <p:nvSpPr>
          <p:cNvPr id="41" name="TextBox 40"/>
          <p:cNvSpPr txBox="1"/>
          <p:nvPr/>
        </p:nvSpPr>
        <p:spPr>
          <a:xfrm>
            <a:off x="5930936" y="3249353"/>
            <a:ext cx="1814193" cy="206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SET K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5691033" y="2304770"/>
            <a:ext cx="2094523" cy="1324145"/>
            <a:chOff x="1416381" y="2137142"/>
            <a:chExt cx="2094523" cy="1324145"/>
          </a:xfrm>
        </p:grpSpPr>
        <p:pic>
          <p:nvPicPr>
            <p:cNvPr id="25" name="Picture 2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903" t="27414" r="33794" b="45824"/>
            <a:stretch/>
          </p:blipFill>
          <p:spPr>
            <a:xfrm>
              <a:off x="1416381" y="2153447"/>
              <a:ext cx="2094523" cy="1307840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>
            <a:xfrm>
              <a:off x="2307266" y="2137142"/>
              <a:ext cx="113768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>
                  <a:latin typeface="Digital-7 Italic" panose="02000000000000000000" pitchFamily="2" charset="0"/>
                </a:rPr>
                <a:t>0.00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621824" y="2654534"/>
              <a:ext cx="8102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Digital-7 Italic" panose="02000000000000000000" pitchFamily="2" charset="0"/>
                </a:rPr>
                <a:t>0.00</a:t>
              </a:r>
              <a:endParaRPr lang="en-US" sz="2000" dirty="0" smtClean="0">
                <a:latin typeface="Digital-7 Italic" panose="02000000000000000000" pitchFamily="2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860159" y="3082426"/>
              <a:ext cx="554678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RESET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555902" y="2932414"/>
              <a:ext cx="554678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MIN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838508" y="3918887"/>
            <a:ext cx="465364" cy="1077686"/>
            <a:chOff x="4476751" y="4876800"/>
            <a:chExt cx="465364" cy="1077686"/>
          </a:xfrm>
        </p:grpSpPr>
        <p:grpSp>
          <p:nvGrpSpPr>
            <p:cNvPr id="15" name="Group 14"/>
            <p:cNvGrpSpPr/>
            <p:nvPr/>
          </p:nvGrpSpPr>
          <p:grpSpPr>
            <a:xfrm>
              <a:off x="4476751" y="4876800"/>
              <a:ext cx="465364" cy="1077686"/>
              <a:chOff x="4476751" y="4876800"/>
              <a:chExt cx="465364" cy="1077686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4476751" y="4876800"/>
                <a:ext cx="465364" cy="598714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4551590" y="4938651"/>
                <a:ext cx="315685" cy="30871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  <p:sp>
            <p:nvSpPr>
              <p:cNvPr id="10" name="Rounded Rectangle 9"/>
              <p:cNvSpPr/>
              <p:nvPr/>
            </p:nvSpPr>
            <p:spPr>
              <a:xfrm>
                <a:off x="4476751" y="5181600"/>
                <a:ext cx="465364" cy="772886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</p:grpSp>
        <p:cxnSp>
          <p:nvCxnSpPr>
            <p:cNvPr id="17" name="Straight Connector 16"/>
            <p:cNvCxnSpPr/>
            <p:nvPr/>
          </p:nvCxnSpPr>
          <p:spPr>
            <a:xfrm>
              <a:off x="4587311" y="5399314"/>
              <a:ext cx="235063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4587310" y="5486398"/>
              <a:ext cx="235063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111509" y="3346063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Franklin Gothic Demi" panose="020B0703020102020204" pitchFamily="34" charset="0"/>
              </a:rPr>
              <a:t>Press the left arrow key to move to the next digit. </a:t>
            </a:r>
          </a:p>
        </p:txBody>
      </p:sp>
      <p:sp>
        <p:nvSpPr>
          <p:cNvPr id="65" name="Rectangle 64"/>
          <p:cNvSpPr/>
          <p:nvPr/>
        </p:nvSpPr>
        <p:spPr>
          <a:xfrm>
            <a:off x="111509" y="4425072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Franklin Gothic Demi" panose="020B0703020102020204" pitchFamily="34" charset="0"/>
              </a:rPr>
              <a:t>Use the up arrow key to reach your desired value.</a:t>
            </a:r>
          </a:p>
        </p:txBody>
      </p:sp>
      <p:sp>
        <p:nvSpPr>
          <p:cNvPr id="67" name="Rectangle 66"/>
          <p:cNvSpPr/>
          <p:nvPr/>
        </p:nvSpPr>
        <p:spPr>
          <a:xfrm>
            <a:off x="111509" y="1149469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Franklin Gothic Demi" panose="020B0703020102020204" pitchFamily="34" charset="0"/>
              </a:rPr>
              <a:t>Begin by pressing the SET key once. The prompt SET K should appear on the display. The digit to the far right will be blinking. </a:t>
            </a:r>
          </a:p>
        </p:txBody>
      </p:sp>
      <p:grpSp>
        <p:nvGrpSpPr>
          <p:cNvPr id="66" name="Group 65"/>
          <p:cNvGrpSpPr/>
          <p:nvPr/>
        </p:nvGrpSpPr>
        <p:grpSpPr>
          <a:xfrm>
            <a:off x="6518574" y="3912083"/>
            <a:ext cx="465364" cy="1077686"/>
            <a:chOff x="4476751" y="4876800"/>
            <a:chExt cx="465364" cy="1077686"/>
          </a:xfrm>
        </p:grpSpPr>
        <p:grpSp>
          <p:nvGrpSpPr>
            <p:cNvPr id="69" name="Group 68"/>
            <p:cNvGrpSpPr/>
            <p:nvPr/>
          </p:nvGrpSpPr>
          <p:grpSpPr>
            <a:xfrm>
              <a:off x="4476751" y="4876800"/>
              <a:ext cx="465364" cy="1077686"/>
              <a:chOff x="4476751" y="4876800"/>
              <a:chExt cx="465364" cy="1077686"/>
            </a:xfrm>
          </p:grpSpPr>
          <p:sp>
            <p:nvSpPr>
              <p:cNvPr id="72" name="Oval 71"/>
              <p:cNvSpPr/>
              <p:nvPr/>
            </p:nvSpPr>
            <p:spPr>
              <a:xfrm>
                <a:off x="4476751" y="4876800"/>
                <a:ext cx="465364" cy="598714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4551590" y="4938651"/>
                <a:ext cx="315685" cy="30871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  <p:sp>
            <p:nvSpPr>
              <p:cNvPr id="74" name="Rounded Rectangle 73"/>
              <p:cNvSpPr/>
              <p:nvPr/>
            </p:nvSpPr>
            <p:spPr>
              <a:xfrm>
                <a:off x="4476751" y="5181600"/>
                <a:ext cx="465364" cy="772886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</p:grpSp>
        <p:cxnSp>
          <p:nvCxnSpPr>
            <p:cNvPr id="70" name="Straight Connector 69"/>
            <p:cNvCxnSpPr/>
            <p:nvPr/>
          </p:nvCxnSpPr>
          <p:spPr>
            <a:xfrm>
              <a:off x="4587311" y="5399314"/>
              <a:ext cx="235063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4587310" y="5486398"/>
              <a:ext cx="235063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7184177" y="3912083"/>
            <a:ext cx="465364" cy="1077686"/>
            <a:chOff x="4476751" y="4876800"/>
            <a:chExt cx="465364" cy="1077686"/>
          </a:xfrm>
        </p:grpSpPr>
        <p:grpSp>
          <p:nvGrpSpPr>
            <p:cNvPr id="76" name="Group 75"/>
            <p:cNvGrpSpPr/>
            <p:nvPr/>
          </p:nvGrpSpPr>
          <p:grpSpPr>
            <a:xfrm>
              <a:off x="4476751" y="4876800"/>
              <a:ext cx="465364" cy="1077686"/>
              <a:chOff x="4476751" y="4876800"/>
              <a:chExt cx="465364" cy="1077686"/>
            </a:xfrm>
          </p:grpSpPr>
          <p:sp>
            <p:nvSpPr>
              <p:cNvPr id="79" name="Oval 78"/>
              <p:cNvSpPr/>
              <p:nvPr/>
            </p:nvSpPr>
            <p:spPr>
              <a:xfrm>
                <a:off x="4476751" y="4876800"/>
                <a:ext cx="465364" cy="598714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4551590" y="4938651"/>
                <a:ext cx="315685" cy="30871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  <p:sp>
            <p:nvSpPr>
              <p:cNvPr id="81" name="Rounded Rectangle 80"/>
              <p:cNvSpPr/>
              <p:nvPr/>
            </p:nvSpPr>
            <p:spPr>
              <a:xfrm>
                <a:off x="4476751" y="5181600"/>
                <a:ext cx="465364" cy="772886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</p:grpSp>
        <p:cxnSp>
          <p:nvCxnSpPr>
            <p:cNvPr id="77" name="Straight Connector 76"/>
            <p:cNvCxnSpPr/>
            <p:nvPr/>
          </p:nvCxnSpPr>
          <p:spPr>
            <a:xfrm>
              <a:off x="4587311" y="5399314"/>
              <a:ext cx="235063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4587310" y="5486398"/>
              <a:ext cx="235063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Rectangle 81"/>
          <p:cNvSpPr/>
          <p:nvPr/>
        </p:nvSpPr>
        <p:spPr>
          <a:xfrm rot="304683">
            <a:off x="7230214" y="2900329"/>
            <a:ext cx="174875" cy="346303"/>
          </a:xfrm>
          <a:prstGeom prst="rect">
            <a:avLst/>
          </a:prstGeom>
          <a:solidFill>
            <a:srgbClr val="C2C2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err="1" smtClean="0">
              <a:solidFill>
                <a:srgbClr val="000000"/>
              </a:solidFill>
              <a:latin typeface="E+H Serif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229295" y="2822843"/>
            <a:ext cx="1197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Digital-7 Italic" panose="02000000000000000000" pitchFamily="2" charset="0"/>
              </a:rPr>
              <a:t>1</a:t>
            </a:r>
            <a:endParaRPr lang="en-US" sz="2000" dirty="0" smtClean="0">
              <a:latin typeface="Digital-7 Italic" panose="02000000000000000000" pitchFamily="2" charset="0"/>
            </a:endParaRPr>
          </a:p>
        </p:txBody>
      </p:sp>
      <p:grpSp>
        <p:nvGrpSpPr>
          <p:cNvPr id="84" name="Group 83"/>
          <p:cNvGrpSpPr/>
          <p:nvPr/>
        </p:nvGrpSpPr>
        <p:grpSpPr>
          <a:xfrm>
            <a:off x="7184177" y="3917845"/>
            <a:ext cx="465364" cy="1077686"/>
            <a:chOff x="4476751" y="4876800"/>
            <a:chExt cx="465364" cy="1077686"/>
          </a:xfrm>
        </p:grpSpPr>
        <p:grpSp>
          <p:nvGrpSpPr>
            <p:cNvPr id="85" name="Group 84"/>
            <p:cNvGrpSpPr/>
            <p:nvPr/>
          </p:nvGrpSpPr>
          <p:grpSpPr>
            <a:xfrm>
              <a:off x="4476751" y="4876800"/>
              <a:ext cx="465364" cy="1077686"/>
              <a:chOff x="4476751" y="4876800"/>
              <a:chExt cx="465364" cy="1077686"/>
            </a:xfrm>
          </p:grpSpPr>
          <p:sp>
            <p:nvSpPr>
              <p:cNvPr id="88" name="Oval 87"/>
              <p:cNvSpPr/>
              <p:nvPr/>
            </p:nvSpPr>
            <p:spPr>
              <a:xfrm>
                <a:off x="4476751" y="4876800"/>
                <a:ext cx="465364" cy="598714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  <p:sp>
            <p:nvSpPr>
              <p:cNvPr id="89" name="Oval 88"/>
              <p:cNvSpPr/>
              <p:nvPr/>
            </p:nvSpPr>
            <p:spPr>
              <a:xfrm>
                <a:off x="4551590" y="4938651"/>
                <a:ext cx="315685" cy="30871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  <p:sp>
            <p:nvSpPr>
              <p:cNvPr id="90" name="Rounded Rectangle 89"/>
              <p:cNvSpPr/>
              <p:nvPr/>
            </p:nvSpPr>
            <p:spPr>
              <a:xfrm>
                <a:off x="4476751" y="5181600"/>
                <a:ext cx="465364" cy="772886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</p:grpSp>
        <p:cxnSp>
          <p:nvCxnSpPr>
            <p:cNvPr id="86" name="Straight Connector 85"/>
            <p:cNvCxnSpPr/>
            <p:nvPr/>
          </p:nvCxnSpPr>
          <p:spPr>
            <a:xfrm>
              <a:off x="4587311" y="5399314"/>
              <a:ext cx="235063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4587310" y="5486398"/>
              <a:ext cx="235063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1" name="TextBox 90"/>
          <p:cNvSpPr txBox="1"/>
          <p:nvPr/>
        </p:nvSpPr>
        <p:spPr>
          <a:xfrm>
            <a:off x="7137701" y="2819397"/>
            <a:ext cx="2011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Digital-7 Italic" panose="02000000000000000000" pitchFamily="2" charset="0"/>
              </a:rPr>
              <a:t>2</a:t>
            </a:r>
            <a:endParaRPr lang="en-US" sz="2000" dirty="0" smtClean="0">
              <a:latin typeface="Digital-7 Italic" panose="02000000000000000000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 rot="304683">
            <a:off x="7402761" y="2952312"/>
            <a:ext cx="174875" cy="346303"/>
          </a:xfrm>
          <a:prstGeom prst="rect">
            <a:avLst/>
          </a:prstGeom>
          <a:solidFill>
            <a:srgbClr val="C2C2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err="1" smtClean="0">
              <a:solidFill>
                <a:srgbClr val="000000"/>
              </a:solidFill>
              <a:latin typeface="E+H Serif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649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4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80" fill="hold">
                                          <p:stCondLst>
                                            <p:cond delay="8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80" fill="hold">
                                          <p:stCondLst>
                                            <p:cond delay="16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80" fill="hold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80" fill="hold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400"/>
                            </p:stCondLst>
                            <p:childTnLst>
                              <p:par>
                                <p:cTn id="24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10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4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400"/>
                            </p:stCondLst>
                            <p:childTnLst>
                              <p:par>
                                <p:cTn id="37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900"/>
                            </p:stCondLst>
                            <p:childTnLst>
                              <p:par>
                                <p:cTn id="42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3" dur="4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80" fill="hold">
                                          <p:stCondLst>
                                            <p:cond delay="8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5" dur="80" fill="hold">
                                          <p:stCondLst>
                                            <p:cond delay="16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80" fill="hold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7" dur="80" fill="hold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2 -0.00556 L -0.01979 -0.00533 " pathEditMode="relative" rAng="0" ptsTypes="AA">
                                      <p:cBhvr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400"/>
                            </p:stCondLst>
                            <p:childTnLst>
                              <p:par>
                                <p:cTn id="51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900"/>
                            </p:stCondLst>
                            <p:childTnLst>
                              <p:par>
                                <p:cTn id="56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400"/>
                            </p:stCondLst>
                            <p:childTnLst>
                              <p:par>
                                <p:cTn id="61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2" dur="4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80" fill="hold">
                                          <p:stCondLst>
                                            <p:cond delay="8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4" dur="80" fill="hold">
                                          <p:stCondLst>
                                            <p:cond delay="16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80" fill="hold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6" dur="80" fill="hold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800"/>
                            </p:stCondLst>
                            <p:childTnLst>
                              <p:par>
                                <p:cTn id="68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300"/>
                            </p:stCondLst>
                            <p:childTnLst>
                              <p:par>
                                <p:cTn id="77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9800"/>
                            </p:stCondLst>
                            <p:childTnLst>
                              <p:par>
                                <p:cTn id="82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3" dur="4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80" fill="hold">
                                          <p:stCondLst>
                                            <p:cond delay="8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5" dur="80" fill="hold">
                                          <p:stCondLst>
                                            <p:cond delay="16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6" dur="80" fill="hold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7" dur="80" fill="hold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200"/>
                            </p:stCondLst>
                            <p:childTnLst>
                              <p:par>
                                <p:cTn id="8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200"/>
                            </p:stCondLst>
                            <p:childTnLst>
                              <p:par>
                                <p:cTn id="94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65" grpId="0"/>
      <p:bldP spid="67" grpId="0"/>
      <p:bldP spid="82" grpId="0" animBg="1"/>
      <p:bldP spid="83" grpId="0"/>
      <p:bldP spid="83" grpId="1"/>
      <p:bldP spid="91" grpId="0"/>
      <p:bldP spid="5" grpId="0" animBg="1"/>
      <p:bldP spid="5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Repeat the process </a:t>
            </a:r>
            <a:r>
              <a:rPr lang="en-US" dirty="0" smtClean="0"/>
              <a:t>until </a:t>
            </a:r>
            <a:r>
              <a:rPr lang="en-US" dirty="0"/>
              <a:t>the entire number is entered. (Note that the decimal is fixed </a:t>
            </a:r>
            <a:r>
              <a:rPr lang="en-US" dirty="0" smtClean="0"/>
              <a:t>at </a:t>
            </a:r>
            <a:r>
              <a:rPr lang="en-US" dirty="0"/>
              <a:t>three places. If you only have two decimal places for your </a:t>
            </a:r>
            <a:r>
              <a:rPr lang="en-US" dirty="0" smtClean="0"/>
              <a:t>K-factor</a:t>
            </a:r>
            <a:r>
              <a:rPr lang="en-US" dirty="0"/>
              <a:t>, enter a zero for the third digit.) 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Press </a:t>
            </a:r>
            <a:r>
              <a:rPr lang="en-US" dirty="0"/>
              <a:t>SET to advance.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K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5F62D23C-4E40-4C68-80C3-32C753D7500B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26" t="8587" r="18289" b="3733"/>
          <a:stretch/>
        </p:blipFill>
        <p:spPr>
          <a:xfrm>
            <a:off x="4593265" y="1398588"/>
            <a:ext cx="4263656" cy="4284921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6071190" y="2819745"/>
            <a:ext cx="1635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Digital-7 Italic" panose="02000000000000000000" pitchFamily="2" charset="0"/>
              </a:rPr>
              <a:t> </a:t>
            </a:r>
            <a:r>
              <a:rPr lang="en-US" sz="2800" dirty="0" smtClean="0">
                <a:latin typeface="Digital-7 Italic" panose="02000000000000000000" pitchFamily="2" charset="0"/>
              </a:rPr>
              <a:t>00123.450</a:t>
            </a:r>
            <a:endParaRPr lang="en-US" sz="2000" dirty="0">
              <a:latin typeface="Digital-7 Italic" panose="02000000000000000000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917464" y="3247637"/>
            <a:ext cx="1814193" cy="206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SET K</a:t>
            </a:r>
          </a:p>
        </p:txBody>
      </p:sp>
      <p:sp>
        <p:nvSpPr>
          <p:cNvPr id="8" name="Oval 7"/>
          <p:cNvSpPr/>
          <p:nvPr/>
        </p:nvSpPr>
        <p:spPr>
          <a:xfrm>
            <a:off x="5746509" y="3771843"/>
            <a:ext cx="649362" cy="6493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err="1" smtClean="0">
              <a:solidFill>
                <a:srgbClr val="000000"/>
              </a:solidFill>
              <a:latin typeface="E+H Serif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744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04800" y="1398588"/>
            <a:ext cx="3576084" cy="475138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Note</a:t>
            </a:r>
            <a:r>
              <a:rPr lang="en-US" dirty="0"/>
              <a:t>: If unable to </a:t>
            </a:r>
            <a:r>
              <a:rPr lang="en-US" dirty="0" smtClean="0"/>
              <a:t>set   K-factor</a:t>
            </a:r>
            <a:r>
              <a:rPr lang="en-US" dirty="0"/>
              <a:t>, the unit is "locked" to prevent tampering. 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Please </a:t>
            </a:r>
            <a:r>
              <a:rPr lang="en-US" dirty="0"/>
              <a:t>contact your </a:t>
            </a:r>
            <a:r>
              <a:rPr lang="en-US" dirty="0" smtClean="0"/>
              <a:t>Distributor </a:t>
            </a:r>
            <a:r>
              <a:rPr lang="en-US" dirty="0"/>
              <a:t>for assistance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K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5F62D23C-4E40-4C68-80C3-32C753D7500B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26" t="8587" r="18289" b="3733"/>
          <a:stretch/>
        </p:blipFill>
        <p:spPr>
          <a:xfrm>
            <a:off x="4593265" y="1398588"/>
            <a:ext cx="4263656" cy="4284921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6071190" y="2819745"/>
            <a:ext cx="1635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Digital-7 Italic" panose="02000000000000000000" pitchFamily="2" charset="0"/>
              </a:rPr>
              <a:t>00000.000</a:t>
            </a:r>
            <a:endParaRPr lang="en-US" sz="2000" dirty="0" smtClean="0">
              <a:latin typeface="Digital-7 Italic" panose="02000000000000000000" pitchFamily="2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917464" y="3247637"/>
            <a:ext cx="1814193" cy="206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SET K</a:t>
            </a:r>
          </a:p>
        </p:txBody>
      </p:sp>
    </p:spTree>
    <p:extLst>
      <p:ext uri="{BB962C8B-B14F-4D97-AF65-F5344CB8AC3E}">
        <p14:creationId xmlns:p14="http://schemas.microsoft.com/office/powerpoint/2010/main" val="225551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At this screen you may select between </a:t>
            </a:r>
            <a:r>
              <a:rPr lang="en-US" dirty="0" smtClean="0"/>
              <a:t>pulse output </a:t>
            </a:r>
            <a:r>
              <a:rPr lang="en-US" dirty="0"/>
              <a:t>(P) or flow alarm (A) functions. If the pulse output and </a:t>
            </a:r>
            <a:r>
              <a:rPr lang="en-US" dirty="0" smtClean="0"/>
              <a:t>flow </a:t>
            </a:r>
            <a:r>
              <a:rPr lang="en-US" dirty="0"/>
              <a:t>alarm features are not being used, this step can be skipped.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571DD"/>
                </a:solidFill>
              </a:rPr>
              <a:t>The P (pulse output) setting does not affect anything if it is not </a:t>
            </a:r>
            <a:r>
              <a:rPr lang="en-US" dirty="0" smtClean="0">
                <a:solidFill>
                  <a:srgbClr val="0571DD"/>
                </a:solidFill>
              </a:rPr>
              <a:t>being used.</a:t>
            </a:r>
            <a:endParaRPr lang="en-US" dirty="0">
              <a:solidFill>
                <a:srgbClr val="0571DD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P/Flow Alarm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5F62D23C-4E40-4C68-80C3-32C753D7500B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26" t="8587" r="18289" b="3733"/>
          <a:stretch/>
        </p:blipFill>
        <p:spPr>
          <a:xfrm>
            <a:off x="4593267" y="1403502"/>
            <a:ext cx="4263656" cy="428492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071192" y="2824659"/>
            <a:ext cx="1635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Digital-7 Italic" panose="02000000000000000000" pitchFamily="2" charset="0"/>
              </a:rPr>
              <a:t>0000000.0</a:t>
            </a:r>
            <a:endParaRPr lang="en-US" sz="2000" dirty="0" smtClean="0">
              <a:latin typeface="Digital-7 Italic" panose="02000000000000000000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66025" y="3252551"/>
            <a:ext cx="1673299" cy="206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SET P</a:t>
            </a:r>
          </a:p>
        </p:txBody>
      </p:sp>
    </p:spTree>
    <p:extLst>
      <p:ext uri="{BB962C8B-B14F-4D97-AF65-F5344CB8AC3E}">
        <p14:creationId xmlns:p14="http://schemas.microsoft.com/office/powerpoint/2010/main" val="62139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2000" dirty="0"/>
              <a:t>Set P is the default that appears on a new FT400-Series. On an FT400 that has been previously set up with flow alarm function, an A will appear on this screen. </a:t>
            </a:r>
          </a:p>
          <a:p>
            <a:r>
              <a:rPr lang="en-US" sz="2000" dirty="0"/>
              <a:t>To move between P and A screens, firmly press all three keys for 5-10 seconds, then use the up arrow to scroll through the three options: P, AL HI (high flow alarm) and </a:t>
            </a:r>
          </a:p>
          <a:p>
            <a:r>
              <a:rPr lang="en-US" sz="2000" dirty="0"/>
              <a:t>AL LO (low flow alarm).</a:t>
            </a:r>
          </a:p>
          <a:p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P/Flow Alarm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5F62D23C-4E40-4C68-80C3-32C753D7500B}" type="slidenum">
              <a:rPr lang="en-US" smtClean="0"/>
              <a:pPr/>
              <a:t>17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4593267" y="1403502"/>
            <a:ext cx="4263656" cy="4284921"/>
            <a:chOff x="4508203" y="1297172"/>
            <a:chExt cx="4263656" cy="4284921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026" t="8587" r="18289" b="3733"/>
            <a:stretch/>
          </p:blipFill>
          <p:spPr>
            <a:xfrm>
              <a:off x="4508203" y="1297172"/>
              <a:ext cx="4263656" cy="4284921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5986128" y="2718329"/>
              <a:ext cx="16351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Digital-7 Italic" panose="02000000000000000000" pitchFamily="2" charset="0"/>
                </a:rPr>
                <a:t>0000000.0</a:t>
              </a:r>
              <a:endParaRPr lang="en-US" sz="2000" dirty="0" smtClean="0">
                <a:latin typeface="Digital-7 Italic" panose="02000000000000000000" pitchFamily="2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80961" y="3146221"/>
              <a:ext cx="1673299" cy="2063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SET P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838508" y="3918887"/>
            <a:ext cx="465364" cy="1077686"/>
            <a:chOff x="4476751" y="4876800"/>
            <a:chExt cx="465364" cy="1077686"/>
          </a:xfrm>
        </p:grpSpPr>
        <p:grpSp>
          <p:nvGrpSpPr>
            <p:cNvPr id="13" name="Group 12"/>
            <p:cNvGrpSpPr/>
            <p:nvPr/>
          </p:nvGrpSpPr>
          <p:grpSpPr>
            <a:xfrm>
              <a:off x="4476751" y="4876800"/>
              <a:ext cx="465364" cy="1077686"/>
              <a:chOff x="4476751" y="4876800"/>
              <a:chExt cx="465364" cy="1077686"/>
            </a:xfrm>
          </p:grpSpPr>
          <p:sp>
            <p:nvSpPr>
              <p:cNvPr id="16" name="Oval 15"/>
              <p:cNvSpPr/>
              <p:nvPr/>
            </p:nvSpPr>
            <p:spPr>
              <a:xfrm>
                <a:off x="4476751" y="4876800"/>
                <a:ext cx="465364" cy="598714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4551590" y="4938651"/>
                <a:ext cx="315685" cy="30871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  <p:sp>
            <p:nvSpPr>
              <p:cNvPr id="18" name="Rounded Rectangle 17"/>
              <p:cNvSpPr/>
              <p:nvPr/>
            </p:nvSpPr>
            <p:spPr>
              <a:xfrm>
                <a:off x="4476751" y="5181600"/>
                <a:ext cx="465364" cy="772886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</p:grpSp>
        <p:cxnSp>
          <p:nvCxnSpPr>
            <p:cNvPr id="14" name="Straight Connector 13"/>
            <p:cNvCxnSpPr/>
            <p:nvPr/>
          </p:nvCxnSpPr>
          <p:spPr>
            <a:xfrm>
              <a:off x="4587311" y="5399314"/>
              <a:ext cx="235063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587310" y="5486398"/>
              <a:ext cx="235063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6492411" y="3902558"/>
            <a:ext cx="465364" cy="1077686"/>
            <a:chOff x="4476751" y="4876800"/>
            <a:chExt cx="465364" cy="1077686"/>
          </a:xfrm>
        </p:grpSpPr>
        <p:grpSp>
          <p:nvGrpSpPr>
            <p:cNvPr id="20" name="Group 19"/>
            <p:cNvGrpSpPr/>
            <p:nvPr/>
          </p:nvGrpSpPr>
          <p:grpSpPr>
            <a:xfrm>
              <a:off x="4476751" y="4876800"/>
              <a:ext cx="465364" cy="1077686"/>
              <a:chOff x="4476751" y="4876800"/>
              <a:chExt cx="465364" cy="1077686"/>
            </a:xfrm>
          </p:grpSpPr>
          <p:sp>
            <p:nvSpPr>
              <p:cNvPr id="23" name="Oval 22"/>
              <p:cNvSpPr/>
              <p:nvPr/>
            </p:nvSpPr>
            <p:spPr>
              <a:xfrm>
                <a:off x="4476751" y="4876800"/>
                <a:ext cx="465364" cy="598714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4551590" y="4954980"/>
                <a:ext cx="315685" cy="29238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  <p:sp>
            <p:nvSpPr>
              <p:cNvPr id="25" name="Rounded Rectangle 24"/>
              <p:cNvSpPr/>
              <p:nvPr/>
            </p:nvSpPr>
            <p:spPr>
              <a:xfrm>
                <a:off x="4476751" y="5181600"/>
                <a:ext cx="465364" cy="772886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</p:grpSp>
        <p:cxnSp>
          <p:nvCxnSpPr>
            <p:cNvPr id="21" name="Straight Connector 20"/>
            <p:cNvCxnSpPr/>
            <p:nvPr/>
          </p:nvCxnSpPr>
          <p:spPr>
            <a:xfrm>
              <a:off x="4587311" y="5399314"/>
              <a:ext cx="235063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4587310" y="5486398"/>
              <a:ext cx="235063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7174068" y="3930162"/>
            <a:ext cx="465364" cy="1077686"/>
            <a:chOff x="4476751" y="4876800"/>
            <a:chExt cx="465364" cy="1077686"/>
          </a:xfrm>
        </p:grpSpPr>
        <p:grpSp>
          <p:nvGrpSpPr>
            <p:cNvPr id="27" name="Group 26"/>
            <p:cNvGrpSpPr/>
            <p:nvPr/>
          </p:nvGrpSpPr>
          <p:grpSpPr>
            <a:xfrm>
              <a:off x="4476751" y="4876800"/>
              <a:ext cx="465364" cy="1077686"/>
              <a:chOff x="4476751" y="4876800"/>
              <a:chExt cx="465364" cy="1077686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4476751" y="4876800"/>
                <a:ext cx="465364" cy="598714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4551590" y="4954980"/>
                <a:ext cx="315685" cy="29238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  <p:sp>
            <p:nvSpPr>
              <p:cNvPr id="32" name="Rounded Rectangle 31"/>
              <p:cNvSpPr/>
              <p:nvPr/>
            </p:nvSpPr>
            <p:spPr>
              <a:xfrm>
                <a:off x="4476751" y="5181600"/>
                <a:ext cx="465364" cy="772886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4587311" y="5399314"/>
              <a:ext cx="235063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4587310" y="5486398"/>
              <a:ext cx="235063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4" name="Picture 3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93" t="27600" r="33496" b="45670"/>
          <a:stretch/>
        </p:blipFill>
        <p:spPr>
          <a:xfrm>
            <a:off x="5680916" y="2331899"/>
            <a:ext cx="2122714" cy="1306286"/>
          </a:xfrm>
          <a:prstGeom prst="rect">
            <a:avLst/>
          </a:prstGeom>
          <a:effectLst/>
        </p:spPr>
      </p:pic>
      <p:sp>
        <p:nvSpPr>
          <p:cNvPr id="35" name="TextBox 34"/>
          <p:cNvSpPr txBox="1"/>
          <p:nvPr/>
        </p:nvSpPr>
        <p:spPr>
          <a:xfrm>
            <a:off x="7158923" y="2515831"/>
            <a:ext cx="4487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Digital-7 Italic" panose="02000000000000000000" pitchFamily="2" charset="0"/>
              </a:rPr>
              <a:t>p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602970" y="2529551"/>
            <a:ext cx="1062074" cy="584775"/>
          </a:xfrm>
          <a:prstGeom prst="rect">
            <a:avLst/>
          </a:prstGeom>
          <a:solidFill>
            <a:srgbClr val="C2C2C2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Digital-7 Italic" panose="02000000000000000000" pitchFamily="2" charset="0"/>
              </a:rPr>
              <a:t>Al hi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7186455" y="3918887"/>
            <a:ext cx="465364" cy="1077686"/>
            <a:chOff x="4476751" y="4876800"/>
            <a:chExt cx="465364" cy="1077686"/>
          </a:xfrm>
        </p:grpSpPr>
        <p:grpSp>
          <p:nvGrpSpPr>
            <p:cNvPr id="39" name="Group 38"/>
            <p:cNvGrpSpPr/>
            <p:nvPr/>
          </p:nvGrpSpPr>
          <p:grpSpPr>
            <a:xfrm>
              <a:off x="4476751" y="4876800"/>
              <a:ext cx="465364" cy="1077686"/>
              <a:chOff x="4476751" y="4876800"/>
              <a:chExt cx="465364" cy="1077686"/>
            </a:xfrm>
          </p:grpSpPr>
          <p:sp>
            <p:nvSpPr>
              <p:cNvPr id="42" name="Oval 41"/>
              <p:cNvSpPr/>
              <p:nvPr/>
            </p:nvSpPr>
            <p:spPr>
              <a:xfrm>
                <a:off x="4476751" y="4876800"/>
                <a:ext cx="465364" cy="598714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4551590" y="4954980"/>
                <a:ext cx="315685" cy="29238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  <p:sp>
            <p:nvSpPr>
              <p:cNvPr id="44" name="Rounded Rectangle 43"/>
              <p:cNvSpPr/>
              <p:nvPr/>
            </p:nvSpPr>
            <p:spPr>
              <a:xfrm>
                <a:off x="4476751" y="5181600"/>
                <a:ext cx="465364" cy="772886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</p:grpSp>
        <p:cxnSp>
          <p:nvCxnSpPr>
            <p:cNvPr id="40" name="Straight Connector 39"/>
            <p:cNvCxnSpPr/>
            <p:nvPr/>
          </p:nvCxnSpPr>
          <p:spPr>
            <a:xfrm>
              <a:off x="4587311" y="5399314"/>
              <a:ext cx="235063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4587310" y="5486398"/>
              <a:ext cx="235063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/>
          <p:cNvGrpSpPr/>
          <p:nvPr/>
        </p:nvGrpSpPr>
        <p:grpSpPr>
          <a:xfrm>
            <a:off x="7198842" y="3908420"/>
            <a:ext cx="465364" cy="1077686"/>
            <a:chOff x="4476751" y="4876800"/>
            <a:chExt cx="465364" cy="1077686"/>
          </a:xfrm>
        </p:grpSpPr>
        <p:grpSp>
          <p:nvGrpSpPr>
            <p:cNvPr id="46" name="Group 45"/>
            <p:cNvGrpSpPr/>
            <p:nvPr/>
          </p:nvGrpSpPr>
          <p:grpSpPr>
            <a:xfrm>
              <a:off x="4476751" y="4876800"/>
              <a:ext cx="465364" cy="1077686"/>
              <a:chOff x="4476751" y="4876800"/>
              <a:chExt cx="465364" cy="1077686"/>
            </a:xfrm>
          </p:grpSpPr>
          <p:sp>
            <p:nvSpPr>
              <p:cNvPr id="49" name="Oval 48"/>
              <p:cNvSpPr/>
              <p:nvPr/>
            </p:nvSpPr>
            <p:spPr>
              <a:xfrm>
                <a:off x="4476751" y="4876800"/>
                <a:ext cx="465364" cy="598714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4551590" y="4954980"/>
                <a:ext cx="315685" cy="29238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  <p:sp>
            <p:nvSpPr>
              <p:cNvPr id="51" name="Rounded Rectangle 50"/>
              <p:cNvSpPr/>
              <p:nvPr/>
            </p:nvSpPr>
            <p:spPr>
              <a:xfrm>
                <a:off x="4476751" y="5181600"/>
                <a:ext cx="465364" cy="772886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</p:grpSp>
        <p:cxnSp>
          <p:nvCxnSpPr>
            <p:cNvPr id="47" name="Straight Connector 46"/>
            <p:cNvCxnSpPr/>
            <p:nvPr/>
          </p:nvCxnSpPr>
          <p:spPr>
            <a:xfrm>
              <a:off x="4587311" y="5399314"/>
              <a:ext cx="235063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4587310" y="5486398"/>
              <a:ext cx="235063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TextBox 51"/>
          <p:cNvSpPr txBox="1"/>
          <p:nvPr/>
        </p:nvSpPr>
        <p:spPr>
          <a:xfrm>
            <a:off x="6523136" y="2508017"/>
            <a:ext cx="1084569" cy="584775"/>
          </a:xfrm>
          <a:prstGeom prst="rect">
            <a:avLst/>
          </a:prstGeom>
          <a:solidFill>
            <a:srgbClr val="C2C2C2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Digital-7 Italic" panose="02000000000000000000" pitchFamily="2" charset="0"/>
              </a:rPr>
              <a:t>Al lo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88049" y="5572153"/>
            <a:ext cx="3099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Franklin Gothic Heavy" panose="020B0903020102020204" pitchFamily="34" charset="0"/>
              </a:rPr>
              <a:t>5-10  seconds</a:t>
            </a:r>
          </a:p>
        </p:txBody>
      </p:sp>
    </p:spTree>
    <p:extLst>
      <p:ext uri="{BB962C8B-B14F-4D97-AF65-F5344CB8AC3E}">
        <p14:creationId xmlns:p14="http://schemas.microsoft.com/office/powerpoint/2010/main" val="22705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9" dur="4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80" fill="hold">
                                          <p:stCondLst>
                                            <p:cond delay="8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80" fill="hold">
                                          <p:stCondLst>
                                            <p:cond delay="16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80" fill="hold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80" fill="hold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5" dur="4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80" fill="hold">
                                          <p:stCondLst>
                                            <p:cond delay="8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80" fill="hold">
                                          <p:stCondLst>
                                            <p:cond delay="16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80" fill="hold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80" fill="hold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1" dur="4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80" fill="hold">
                                          <p:stCondLst>
                                            <p:cond delay="8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3" dur="80" fill="hold">
                                          <p:stCondLst>
                                            <p:cond delay="16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80" fill="hold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5" dur="80" fill="hold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6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9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900"/>
                            </p:stCondLst>
                            <p:childTnLst>
                              <p:par>
                                <p:cTn id="48" presetID="2" presetClass="exit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2" presetClass="exit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" presetClass="exit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400"/>
                            </p:stCondLst>
                            <p:childTnLst>
                              <p:par>
                                <p:cTn id="6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900"/>
                            </p:stCondLst>
                            <p:childTnLst>
                              <p:par>
                                <p:cTn id="66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7" dur="4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80" fill="hold">
                                          <p:stCondLst>
                                            <p:cond delay="8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9" dur="80" fill="hold">
                                          <p:stCondLst>
                                            <p:cond delay="16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0" dur="80" fill="hold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1" dur="80" fill="hold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300"/>
                            </p:stCondLst>
                            <p:childTnLst>
                              <p:par>
                                <p:cTn id="73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8800"/>
                            </p:stCondLst>
                            <p:childTnLst>
                              <p:par>
                                <p:cTn id="8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9300"/>
                            </p:stCondLst>
                            <p:childTnLst>
                              <p:par>
                                <p:cTn id="85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6" dur="4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7" dur="80" fill="hold">
                                          <p:stCondLst>
                                            <p:cond delay="8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8" dur="80" fill="hold">
                                          <p:stCondLst>
                                            <p:cond delay="16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9" dur="80" fill="hold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0" dur="80" fill="hold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9700"/>
                            </p:stCondLst>
                            <p:childTnLst>
                              <p:par>
                                <p:cTn id="92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7" grpId="0" animBg="1"/>
      <p:bldP spid="52" grpId="0" animBg="1"/>
      <p:bldP spid="4" grpId="0"/>
      <p:bldP spid="4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16245" y="1165354"/>
            <a:ext cx="4171950" cy="4751387"/>
          </a:xfrm>
        </p:spPr>
        <p:txBody>
          <a:bodyPr/>
          <a:lstStyle/>
          <a:p>
            <a:r>
              <a:rPr lang="en-US" b="1" dirty="0" smtClean="0">
                <a:solidFill>
                  <a:srgbClr val="0571DD"/>
                </a:solidFill>
              </a:rPr>
              <a:t>Set P</a:t>
            </a:r>
          </a:p>
          <a:p>
            <a:r>
              <a:rPr lang="en-US" dirty="0" smtClean="0"/>
              <a:t>From </a:t>
            </a:r>
            <a:r>
              <a:rPr lang="en-US" dirty="0"/>
              <a:t>this screen, follow the same process as for Set K </a:t>
            </a:r>
          </a:p>
          <a:p>
            <a:r>
              <a:rPr lang="en-US" dirty="0"/>
              <a:t>to enter the desired pulse rate. This is the number of gallons </a:t>
            </a:r>
          </a:p>
          <a:p>
            <a:r>
              <a:rPr lang="en-US" dirty="0"/>
              <a:t>(or whatever units are programmed) between pulses. </a:t>
            </a:r>
            <a:endParaRPr lang="en-US" dirty="0" smtClean="0"/>
          </a:p>
          <a:p>
            <a:r>
              <a:rPr lang="en-US" dirty="0" smtClean="0"/>
              <a:t>(Note</a:t>
            </a:r>
            <a:r>
              <a:rPr lang="en-US" dirty="0"/>
              <a:t>: </a:t>
            </a:r>
            <a:r>
              <a:rPr lang="en-US" dirty="0" smtClean="0"/>
              <a:t>Using </a:t>
            </a:r>
            <a:r>
              <a:rPr lang="en-US" dirty="0"/>
              <a:t>the pulse output function disables the high and low flow </a:t>
            </a:r>
            <a:r>
              <a:rPr lang="en-US" dirty="0" smtClean="0"/>
              <a:t>alarm </a:t>
            </a:r>
            <a:r>
              <a:rPr lang="en-US" dirty="0"/>
              <a:t>functions</a:t>
            </a:r>
            <a:r>
              <a:rPr lang="en-US" dirty="0" smtClean="0"/>
              <a:t>.)</a:t>
            </a:r>
          </a:p>
          <a:p>
            <a:r>
              <a:rPr lang="en-US" dirty="0" smtClean="0"/>
              <a:t>(</a:t>
            </a:r>
            <a:r>
              <a:rPr lang="en-US" dirty="0"/>
              <a:t>6.1 Hz max output)</a:t>
            </a:r>
          </a:p>
          <a:p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P/Flow Alarm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5F62D23C-4E40-4C68-80C3-32C753D7500B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26" t="8587" r="18289" b="3733"/>
          <a:stretch/>
        </p:blipFill>
        <p:spPr>
          <a:xfrm>
            <a:off x="4593265" y="1398588"/>
            <a:ext cx="4263656" cy="428492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071190" y="2819745"/>
            <a:ext cx="1635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Digital-7 Italic" panose="02000000000000000000" pitchFamily="2" charset="0"/>
              </a:rPr>
              <a:t>0000000.0</a:t>
            </a:r>
            <a:endParaRPr lang="en-US" sz="2000" dirty="0" smtClean="0">
              <a:latin typeface="Digital-7 Italic" panose="02000000000000000000" pitchFamily="2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7136962" y="2830629"/>
            <a:ext cx="243978" cy="523220"/>
            <a:chOff x="7813904" y="3803212"/>
            <a:chExt cx="243978" cy="523220"/>
          </a:xfrm>
        </p:grpSpPr>
        <p:sp>
          <p:nvSpPr>
            <p:cNvPr id="9" name="Rectangle 8"/>
            <p:cNvSpPr/>
            <p:nvPr/>
          </p:nvSpPr>
          <p:spPr>
            <a:xfrm rot="304683">
              <a:off x="7850830" y="3880898"/>
              <a:ext cx="174875" cy="346303"/>
            </a:xfrm>
            <a:prstGeom prst="rect">
              <a:avLst/>
            </a:prstGeom>
            <a:solidFill>
              <a:srgbClr val="C2C2C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 err="1" smtClean="0">
                <a:solidFill>
                  <a:srgbClr val="000000"/>
                </a:solidFill>
                <a:latin typeface="E+H Serif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813904" y="3803212"/>
              <a:ext cx="24397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latin typeface="Digital-7 Italic" panose="02000000000000000000" pitchFamily="2" charset="0"/>
                </a:rPr>
                <a:t>1</a:t>
              </a:r>
              <a:endParaRPr lang="en-US" sz="28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7079362" y="2830629"/>
            <a:ext cx="413896" cy="523220"/>
            <a:chOff x="7409922" y="3868042"/>
            <a:chExt cx="413896" cy="523220"/>
          </a:xfrm>
        </p:grpSpPr>
        <p:sp>
          <p:nvSpPr>
            <p:cNvPr id="13" name="Rectangle 12"/>
            <p:cNvSpPr/>
            <p:nvPr/>
          </p:nvSpPr>
          <p:spPr>
            <a:xfrm rot="304683">
              <a:off x="7550159" y="3956501"/>
              <a:ext cx="174875" cy="346303"/>
            </a:xfrm>
            <a:prstGeom prst="rect">
              <a:avLst/>
            </a:prstGeom>
            <a:solidFill>
              <a:srgbClr val="C2C2C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 err="1" smtClean="0">
                <a:solidFill>
                  <a:srgbClr val="000000"/>
                </a:solidFill>
                <a:latin typeface="E+H Serif" pitchFamily="18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409922" y="3868042"/>
              <a:ext cx="413896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latin typeface="Digital-7 Italic" panose="02000000000000000000" pitchFamily="2" charset="0"/>
                </a:rPr>
                <a:t>2.</a:t>
              </a:r>
              <a:endParaRPr lang="en-US" sz="2800" dirty="0"/>
            </a:p>
          </p:txBody>
        </p:sp>
      </p:grpSp>
      <p:sp>
        <p:nvSpPr>
          <p:cNvPr id="16" name="Rectangle 15"/>
          <p:cNvSpPr/>
          <p:nvPr/>
        </p:nvSpPr>
        <p:spPr>
          <a:xfrm rot="304683">
            <a:off x="7414711" y="2911266"/>
            <a:ext cx="174875" cy="346303"/>
          </a:xfrm>
          <a:prstGeom prst="rect">
            <a:avLst/>
          </a:prstGeom>
          <a:solidFill>
            <a:srgbClr val="C2C2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err="1" smtClean="0">
              <a:solidFill>
                <a:srgbClr val="000000"/>
              </a:solidFill>
              <a:latin typeface="E+H Serif" pitchFamily="18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6492411" y="3902558"/>
            <a:ext cx="465364" cy="1077686"/>
            <a:chOff x="4476751" y="4876800"/>
            <a:chExt cx="465364" cy="1077686"/>
          </a:xfrm>
        </p:grpSpPr>
        <p:grpSp>
          <p:nvGrpSpPr>
            <p:cNvPr id="31" name="Group 30"/>
            <p:cNvGrpSpPr/>
            <p:nvPr/>
          </p:nvGrpSpPr>
          <p:grpSpPr>
            <a:xfrm>
              <a:off x="4476751" y="4876800"/>
              <a:ext cx="465364" cy="1077686"/>
              <a:chOff x="4476751" y="4876800"/>
              <a:chExt cx="465364" cy="1077686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4476751" y="4876800"/>
                <a:ext cx="465364" cy="598714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4551590" y="4954980"/>
                <a:ext cx="315685" cy="29238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  <p:sp>
            <p:nvSpPr>
              <p:cNvPr id="36" name="Rounded Rectangle 35"/>
              <p:cNvSpPr/>
              <p:nvPr/>
            </p:nvSpPr>
            <p:spPr>
              <a:xfrm>
                <a:off x="4476751" y="5181600"/>
                <a:ext cx="465364" cy="772886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</p:grpSp>
        <p:cxnSp>
          <p:nvCxnSpPr>
            <p:cNvPr id="32" name="Straight Connector 31"/>
            <p:cNvCxnSpPr/>
            <p:nvPr/>
          </p:nvCxnSpPr>
          <p:spPr>
            <a:xfrm>
              <a:off x="4587311" y="5399314"/>
              <a:ext cx="235063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4587310" y="5486398"/>
              <a:ext cx="235063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7174068" y="3914344"/>
            <a:ext cx="465364" cy="1077686"/>
            <a:chOff x="4476751" y="4876800"/>
            <a:chExt cx="465364" cy="1077686"/>
          </a:xfrm>
        </p:grpSpPr>
        <p:grpSp>
          <p:nvGrpSpPr>
            <p:cNvPr id="38" name="Group 37"/>
            <p:cNvGrpSpPr/>
            <p:nvPr/>
          </p:nvGrpSpPr>
          <p:grpSpPr>
            <a:xfrm>
              <a:off x="4476751" y="4876800"/>
              <a:ext cx="465364" cy="1077686"/>
              <a:chOff x="4476751" y="4876800"/>
              <a:chExt cx="465364" cy="1077686"/>
            </a:xfrm>
          </p:grpSpPr>
          <p:sp>
            <p:nvSpPr>
              <p:cNvPr id="41" name="Oval 40"/>
              <p:cNvSpPr/>
              <p:nvPr/>
            </p:nvSpPr>
            <p:spPr>
              <a:xfrm>
                <a:off x="4476751" y="4876800"/>
                <a:ext cx="465364" cy="598714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4551590" y="4954980"/>
                <a:ext cx="315685" cy="29238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  <p:sp>
            <p:nvSpPr>
              <p:cNvPr id="43" name="Rounded Rectangle 42"/>
              <p:cNvSpPr/>
              <p:nvPr/>
            </p:nvSpPr>
            <p:spPr>
              <a:xfrm>
                <a:off x="4476751" y="5181600"/>
                <a:ext cx="465364" cy="772886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</p:grpSp>
        <p:cxnSp>
          <p:nvCxnSpPr>
            <p:cNvPr id="39" name="Straight Connector 38"/>
            <p:cNvCxnSpPr/>
            <p:nvPr/>
          </p:nvCxnSpPr>
          <p:spPr>
            <a:xfrm>
              <a:off x="4587311" y="5399314"/>
              <a:ext cx="235063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4587310" y="5486398"/>
              <a:ext cx="235063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7174068" y="3930162"/>
            <a:ext cx="465364" cy="1077686"/>
            <a:chOff x="4476751" y="4876800"/>
            <a:chExt cx="465364" cy="1077686"/>
          </a:xfrm>
        </p:grpSpPr>
        <p:grpSp>
          <p:nvGrpSpPr>
            <p:cNvPr id="45" name="Group 44"/>
            <p:cNvGrpSpPr/>
            <p:nvPr/>
          </p:nvGrpSpPr>
          <p:grpSpPr>
            <a:xfrm>
              <a:off x="4476751" y="4876800"/>
              <a:ext cx="465364" cy="1077686"/>
              <a:chOff x="4476751" y="4876800"/>
              <a:chExt cx="465364" cy="1077686"/>
            </a:xfrm>
          </p:grpSpPr>
          <p:sp>
            <p:nvSpPr>
              <p:cNvPr id="48" name="Oval 47"/>
              <p:cNvSpPr/>
              <p:nvPr/>
            </p:nvSpPr>
            <p:spPr>
              <a:xfrm>
                <a:off x="4476751" y="4876800"/>
                <a:ext cx="465364" cy="598714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  <p:sp>
            <p:nvSpPr>
              <p:cNvPr id="49" name="Oval 48"/>
              <p:cNvSpPr/>
              <p:nvPr/>
            </p:nvSpPr>
            <p:spPr>
              <a:xfrm>
                <a:off x="4551590" y="4954980"/>
                <a:ext cx="315685" cy="29238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  <p:sp>
            <p:nvSpPr>
              <p:cNvPr id="50" name="Rounded Rectangle 49"/>
              <p:cNvSpPr/>
              <p:nvPr/>
            </p:nvSpPr>
            <p:spPr>
              <a:xfrm>
                <a:off x="4476751" y="5181600"/>
                <a:ext cx="465364" cy="772886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</p:grpSp>
        <p:cxnSp>
          <p:nvCxnSpPr>
            <p:cNvPr id="46" name="Straight Connector 45"/>
            <p:cNvCxnSpPr/>
            <p:nvPr/>
          </p:nvCxnSpPr>
          <p:spPr>
            <a:xfrm>
              <a:off x="4587311" y="5399314"/>
              <a:ext cx="235063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4587310" y="5486398"/>
              <a:ext cx="235063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TextBox 50"/>
          <p:cNvSpPr txBox="1"/>
          <p:nvPr/>
        </p:nvSpPr>
        <p:spPr>
          <a:xfrm>
            <a:off x="6366025" y="3252551"/>
            <a:ext cx="1673299" cy="206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SET P</a:t>
            </a:r>
          </a:p>
        </p:txBody>
      </p:sp>
    </p:spTree>
    <p:extLst>
      <p:ext uri="{BB962C8B-B14F-4D97-AF65-F5344CB8AC3E}">
        <p14:creationId xmlns:p14="http://schemas.microsoft.com/office/powerpoint/2010/main" val="1807821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500"/>
                            </p:stCondLst>
                            <p:childTnLst>
                              <p:par>
                                <p:cTn id="14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4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80" fill="hold">
                                          <p:stCondLst>
                                            <p:cond delay="8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80" fill="hold">
                                          <p:stCondLst>
                                            <p:cond delay="16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80" fill="hold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80" fill="hold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400"/>
                            </p:stCondLst>
                            <p:childTnLst>
                              <p:par>
                                <p:cTn id="2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48148E-6 L -0.02778 -0.00278 " pathEditMode="relative" rAng="0" ptsTypes="AA">
                                      <p:cBhvr>
                                        <p:cTn id="22" dur="1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9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410"/>
                            </p:stCondLst>
                            <p:childTnLst>
                              <p:par>
                                <p:cTn id="24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91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410"/>
                            </p:stCondLst>
                            <p:childTnLst>
                              <p:par>
                                <p:cTn id="34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5" dur="4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80" fill="hold">
                                          <p:stCondLst>
                                            <p:cond delay="8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7" dur="80" fill="hold">
                                          <p:stCondLst>
                                            <p:cond delay="16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" dur="80" fill="hold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9" dur="80" fill="hold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81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810"/>
                            </p:stCondLst>
                            <p:childTnLst>
                              <p:par>
                                <p:cTn id="44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310"/>
                            </p:stCondLst>
                            <p:childTnLst>
                              <p:par>
                                <p:cTn id="49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810"/>
                            </p:stCondLst>
                            <p:childTnLst>
                              <p:par>
                                <p:cTn id="54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5" dur="4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6" dur="80" fill="hold">
                                          <p:stCondLst>
                                            <p:cond delay="8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7" dur="80" fill="hold">
                                          <p:stCondLst>
                                            <p:cond delay="16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8" dur="80" fill="hold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9" dur="80" fill="hold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1210"/>
                            </p:stCondLst>
                            <p:childTnLst>
                              <p:par>
                                <p:cTn id="6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1210"/>
                            </p:stCondLst>
                            <p:childTnLst>
                              <p:par>
                                <p:cTn id="64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14325" y="1189038"/>
            <a:ext cx="4171950" cy="4751387"/>
          </a:xfrm>
        </p:spPr>
        <p:txBody>
          <a:bodyPr/>
          <a:lstStyle/>
          <a:p>
            <a:r>
              <a:rPr lang="en-US" b="1" dirty="0">
                <a:solidFill>
                  <a:srgbClr val="0571DD"/>
                </a:solidFill>
              </a:rPr>
              <a:t>Set 20 mA (FT420 Only</a:t>
            </a:r>
            <a:r>
              <a:rPr lang="en-US" b="1" dirty="0" smtClean="0">
                <a:solidFill>
                  <a:srgbClr val="0571DD"/>
                </a:solidFill>
              </a:rPr>
              <a:t>)</a:t>
            </a:r>
            <a:endParaRPr lang="en-US" b="1" dirty="0">
              <a:solidFill>
                <a:srgbClr val="0571DD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Press </a:t>
            </a:r>
            <a:r>
              <a:rPr lang="en-US" dirty="0"/>
              <a:t>the SET key to advance to SET </a:t>
            </a:r>
            <a:r>
              <a:rPr lang="en-US" dirty="0" smtClean="0"/>
              <a:t>20</a:t>
            </a:r>
            <a:r>
              <a:rPr lang="en-US" dirty="0"/>
              <a:t>, to set the flow rate, in volume units per time unit, at which 20 </a:t>
            </a:r>
            <a:r>
              <a:rPr lang="en-US" dirty="0" smtClean="0"/>
              <a:t>mA </a:t>
            </a:r>
            <a:r>
              <a:rPr lang="en-US" dirty="0"/>
              <a:t>is desired. Use the up arrow key to reach your desired value.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Then press the left arrow key to move to the next digit. </a:t>
            </a: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4664124" y="1398588"/>
            <a:ext cx="4144052" cy="4751387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20 mA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5F62D23C-4E40-4C68-80C3-32C753D7500B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26" t="8587" r="18289" b="3733"/>
          <a:stretch/>
        </p:blipFill>
        <p:spPr>
          <a:xfrm>
            <a:off x="4593265" y="1398588"/>
            <a:ext cx="4263656" cy="4284921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6071190" y="2819745"/>
            <a:ext cx="1635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Digital-7 Italic" panose="02000000000000000000" pitchFamily="2" charset="0"/>
              </a:rPr>
              <a:t>0000000.0</a:t>
            </a:r>
            <a:endParaRPr lang="en-US" sz="2000" dirty="0" smtClean="0">
              <a:latin typeface="Digital-7 Italic" panose="02000000000000000000" pitchFamily="2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7136962" y="2830629"/>
            <a:ext cx="243978" cy="523220"/>
            <a:chOff x="7813904" y="3803212"/>
            <a:chExt cx="243978" cy="523220"/>
          </a:xfrm>
        </p:grpSpPr>
        <p:sp>
          <p:nvSpPr>
            <p:cNvPr id="21" name="Rectangle 20"/>
            <p:cNvSpPr/>
            <p:nvPr/>
          </p:nvSpPr>
          <p:spPr>
            <a:xfrm rot="304683">
              <a:off x="7850830" y="3880898"/>
              <a:ext cx="174875" cy="346303"/>
            </a:xfrm>
            <a:prstGeom prst="rect">
              <a:avLst/>
            </a:prstGeom>
            <a:solidFill>
              <a:srgbClr val="C2C2C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 err="1" smtClean="0">
                <a:solidFill>
                  <a:srgbClr val="000000"/>
                </a:solidFill>
                <a:latin typeface="E+H Serif" pitchFamily="18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7813904" y="3803212"/>
              <a:ext cx="24397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latin typeface="Digital-7 Italic" panose="02000000000000000000" pitchFamily="2" charset="0"/>
                </a:rPr>
                <a:t>1</a:t>
              </a:r>
              <a:endParaRPr lang="en-US" sz="2800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7079362" y="2830629"/>
            <a:ext cx="413896" cy="523220"/>
            <a:chOff x="7409922" y="3868042"/>
            <a:chExt cx="413896" cy="523220"/>
          </a:xfrm>
        </p:grpSpPr>
        <p:sp>
          <p:nvSpPr>
            <p:cNvPr id="24" name="Rectangle 23"/>
            <p:cNvSpPr/>
            <p:nvPr/>
          </p:nvSpPr>
          <p:spPr>
            <a:xfrm rot="304683">
              <a:off x="7550159" y="3956501"/>
              <a:ext cx="174875" cy="346303"/>
            </a:xfrm>
            <a:prstGeom prst="rect">
              <a:avLst/>
            </a:prstGeom>
            <a:solidFill>
              <a:srgbClr val="C2C2C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 err="1" smtClean="0">
                <a:solidFill>
                  <a:srgbClr val="000000"/>
                </a:solidFill>
                <a:latin typeface="E+H Serif" pitchFamily="18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409922" y="3868042"/>
              <a:ext cx="413896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latin typeface="Digital-7 Italic" panose="02000000000000000000" pitchFamily="2" charset="0"/>
                </a:rPr>
                <a:t>2.</a:t>
              </a:r>
              <a:endParaRPr lang="en-US" sz="2800" dirty="0"/>
            </a:p>
          </p:txBody>
        </p:sp>
      </p:grpSp>
      <p:sp>
        <p:nvSpPr>
          <p:cNvPr id="26" name="Rectangle 25"/>
          <p:cNvSpPr/>
          <p:nvPr/>
        </p:nvSpPr>
        <p:spPr>
          <a:xfrm rot="304683">
            <a:off x="7414711" y="2911266"/>
            <a:ext cx="174875" cy="346303"/>
          </a:xfrm>
          <a:prstGeom prst="rect">
            <a:avLst/>
          </a:prstGeom>
          <a:solidFill>
            <a:srgbClr val="C2C2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err="1" smtClean="0">
              <a:solidFill>
                <a:srgbClr val="000000"/>
              </a:solidFill>
              <a:latin typeface="E+H Serif" pitchFamily="18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6492411" y="3902558"/>
            <a:ext cx="465364" cy="1077686"/>
            <a:chOff x="4476751" y="4876800"/>
            <a:chExt cx="465364" cy="1077686"/>
          </a:xfrm>
        </p:grpSpPr>
        <p:grpSp>
          <p:nvGrpSpPr>
            <p:cNvPr id="28" name="Group 27"/>
            <p:cNvGrpSpPr/>
            <p:nvPr/>
          </p:nvGrpSpPr>
          <p:grpSpPr>
            <a:xfrm>
              <a:off x="4476751" y="4876800"/>
              <a:ext cx="465364" cy="1077686"/>
              <a:chOff x="4476751" y="4876800"/>
              <a:chExt cx="465364" cy="1077686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4476751" y="4876800"/>
                <a:ext cx="465364" cy="598714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4551590" y="4954980"/>
                <a:ext cx="315685" cy="29238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  <p:sp>
            <p:nvSpPr>
              <p:cNvPr id="33" name="Rounded Rectangle 32"/>
              <p:cNvSpPr/>
              <p:nvPr/>
            </p:nvSpPr>
            <p:spPr>
              <a:xfrm>
                <a:off x="4476751" y="5181600"/>
                <a:ext cx="465364" cy="772886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</p:grpSp>
        <p:cxnSp>
          <p:nvCxnSpPr>
            <p:cNvPr id="29" name="Straight Connector 28"/>
            <p:cNvCxnSpPr/>
            <p:nvPr/>
          </p:nvCxnSpPr>
          <p:spPr>
            <a:xfrm>
              <a:off x="4587311" y="5399314"/>
              <a:ext cx="235063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4587310" y="5486398"/>
              <a:ext cx="235063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7174068" y="3914344"/>
            <a:ext cx="465364" cy="1077686"/>
            <a:chOff x="4476751" y="4876800"/>
            <a:chExt cx="465364" cy="1077686"/>
          </a:xfrm>
        </p:grpSpPr>
        <p:grpSp>
          <p:nvGrpSpPr>
            <p:cNvPr id="35" name="Group 34"/>
            <p:cNvGrpSpPr/>
            <p:nvPr/>
          </p:nvGrpSpPr>
          <p:grpSpPr>
            <a:xfrm>
              <a:off x="4476751" y="4876800"/>
              <a:ext cx="465364" cy="1077686"/>
              <a:chOff x="4476751" y="4876800"/>
              <a:chExt cx="465364" cy="1077686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4476751" y="4876800"/>
                <a:ext cx="465364" cy="598714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4551590" y="4954980"/>
                <a:ext cx="315685" cy="29238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  <p:sp>
            <p:nvSpPr>
              <p:cNvPr id="40" name="Rounded Rectangle 39"/>
              <p:cNvSpPr/>
              <p:nvPr/>
            </p:nvSpPr>
            <p:spPr>
              <a:xfrm>
                <a:off x="4476751" y="5181600"/>
                <a:ext cx="465364" cy="772886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</p:grpSp>
        <p:cxnSp>
          <p:nvCxnSpPr>
            <p:cNvPr id="36" name="Straight Connector 35"/>
            <p:cNvCxnSpPr/>
            <p:nvPr/>
          </p:nvCxnSpPr>
          <p:spPr>
            <a:xfrm>
              <a:off x="4587311" y="5399314"/>
              <a:ext cx="235063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4587310" y="5486398"/>
              <a:ext cx="235063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/>
          <p:cNvGrpSpPr/>
          <p:nvPr/>
        </p:nvGrpSpPr>
        <p:grpSpPr>
          <a:xfrm>
            <a:off x="7174068" y="3930162"/>
            <a:ext cx="465364" cy="1077686"/>
            <a:chOff x="4476751" y="4876800"/>
            <a:chExt cx="465364" cy="1077686"/>
          </a:xfrm>
        </p:grpSpPr>
        <p:grpSp>
          <p:nvGrpSpPr>
            <p:cNvPr id="42" name="Group 41"/>
            <p:cNvGrpSpPr/>
            <p:nvPr/>
          </p:nvGrpSpPr>
          <p:grpSpPr>
            <a:xfrm>
              <a:off x="4476751" y="4876800"/>
              <a:ext cx="465364" cy="1077686"/>
              <a:chOff x="4476751" y="4876800"/>
              <a:chExt cx="465364" cy="1077686"/>
            </a:xfrm>
          </p:grpSpPr>
          <p:sp>
            <p:nvSpPr>
              <p:cNvPr id="45" name="Oval 44"/>
              <p:cNvSpPr/>
              <p:nvPr/>
            </p:nvSpPr>
            <p:spPr>
              <a:xfrm>
                <a:off x="4476751" y="4876800"/>
                <a:ext cx="465364" cy="598714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4551590" y="4954980"/>
                <a:ext cx="315685" cy="29238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  <p:sp>
            <p:nvSpPr>
              <p:cNvPr id="47" name="Rounded Rectangle 46"/>
              <p:cNvSpPr/>
              <p:nvPr/>
            </p:nvSpPr>
            <p:spPr>
              <a:xfrm>
                <a:off x="4476751" y="5181600"/>
                <a:ext cx="465364" cy="772886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</p:grpSp>
        <p:cxnSp>
          <p:nvCxnSpPr>
            <p:cNvPr id="43" name="Straight Connector 42"/>
            <p:cNvCxnSpPr/>
            <p:nvPr/>
          </p:nvCxnSpPr>
          <p:spPr>
            <a:xfrm>
              <a:off x="4587311" y="5399314"/>
              <a:ext cx="235063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4587310" y="5486398"/>
              <a:ext cx="235063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xtBox 48"/>
          <p:cNvSpPr txBox="1"/>
          <p:nvPr/>
        </p:nvSpPr>
        <p:spPr>
          <a:xfrm>
            <a:off x="6563793" y="3247637"/>
            <a:ext cx="1425871" cy="206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SET 20</a:t>
            </a:r>
          </a:p>
        </p:txBody>
      </p:sp>
    </p:spTree>
    <p:extLst>
      <p:ext uri="{BB962C8B-B14F-4D97-AF65-F5344CB8AC3E}">
        <p14:creationId xmlns:p14="http://schemas.microsoft.com/office/powerpoint/2010/main" val="768234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500"/>
                            </p:stCondLst>
                            <p:childTnLst>
                              <p:par>
                                <p:cTn id="14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4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80" fill="hold">
                                          <p:stCondLst>
                                            <p:cond delay="8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80" fill="hold">
                                          <p:stCondLst>
                                            <p:cond delay="16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80" fill="hold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80" fill="hold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900"/>
                            </p:stCondLst>
                            <p:childTnLst>
                              <p:par>
                                <p:cTn id="2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48148E-6 L -0.02778 -0.00278 " pathEditMode="relative" rAng="0" ptsTypes="AA">
                                      <p:cBhvr>
                                        <p:cTn id="22" dur="1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9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910"/>
                            </p:stCondLst>
                            <p:childTnLst>
                              <p:par>
                                <p:cTn id="24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410"/>
                            </p:stCondLst>
                            <p:childTnLst>
                              <p:par>
                                <p:cTn id="29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910"/>
                            </p:stCondLst>
                            <p:childTnLst>
                              <p:par>
                                <p:cTn id="34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5" dur="4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80" fill="hold">
                                          <p:stCondLst>
                                            <p:cond delay="8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7" dur="80" fill="hold">
                                          <p:stCondLst>
                                            <p:cond delay="16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" dur="80" fill="hold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9" dur="80" fill="hold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31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310"/>
                            </p:stCondLst>
                            <p:childTnLst>
                              <p:par>
                                <p:cTn id="44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810"/>
                            </p:stCondLst>
                            <p:childTnLst>
                              <p:par>
                                <p:cTn id="49" presetID="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310"/>
                            </p:stCondLst>
                            <p:childTnLst>
                              <p:par>
                                <p:cTn id="54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5" dur="4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6" dur="80" fill="hold">
                                          <p:stCondLst>
                                            <p:cond delay="8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7" dur="80" fill="hold">
                                          <p:stCondLst>
                                            <p:cond delay="16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8" dur="80" fill="hold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9" dur="80" fill="hold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710"/>
                            </p:stCondLst>
                            <p:childTnLst>
                              <p:par>
                                <p:cTn id="6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710"/>
                            </p:stCondLst>
                            <p:childTnLst>
                              <p:par>
                                <p:cTn id="64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6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Large </a:t>
            </a:r>
            <a:r>
              <a:rPr lang="en-US" dirty="0"/>
              <a:t>digits display instantaneous flow rate (GPM</a:t>
            </a:r>
            <a:r>
              <a:rPr lang="en-US" dirty="0" smtClean="0"/>
              <a:t>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Small </a:t>
            </a:r>
            <a:r>
              <a:rPr lang="en-US" dirty="0"/>
              <a:t>digits display total flow (since last reset).</a:t>
            </a:r>
          </a:p>
          <a:p>
            <a:r>
              <a:rPr lang="en-US" dirty="0">
                <a:latin typeface="Digital-7" panose="02000000000000000000" pitchFamily="2" charset="0"/>
              </a:rPr>
              <a:t> 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Settings Overview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F62D23C-4E40-4C68-80C3-32C753D7500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ext Placeholder 6"/>
          <p:cNvSpPr txBox="1">
            <a:spLocks/>
          </p:cNvSpPr>
          <p:nvPr/>
        </p:nvSpPr>
        <p:spPr>
          <a:xfrm>
            <a:off x="285750" y="1122364"/>
            <a:ext cx="8534400" cy="4751386"/>
          </a:xfrm>
          <a:prstGeom prst="rect">
            <a:avLst/>
          </a:prstGeom>
        </p:spPr>
        <p:txBody>
          <a:bodyPr/>
          <a:lstStyle>
            <a:lvl1pPr marL="269875" indent="-269875" algn="l" rtl="0" eaLnBrk="1" fontAlgn="base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007CAA"/>
              </a:buClr>
              <a:buFont typeface="E+H Serif" pitchFamily="18" charset="0"/>
              <a:buChar char="•"/>
              <a:defRPr sz="2400">
                <a:solidFill>
                  <a:srgbClr val="000000"/>
                </a:solidFill>
                <a:latin typeface="Franklin Gothic Demi" pitchFamily="34" charset="0"/>
                <a:ea typeface="+mn-ea"/>
                <a:cs typeface="+mn-cs"/>
              </a:defRPr>
            </a:lvl1pPr>
            <a:lvl2pPr marL="541338" indent="-271463" algn="l" rtl="0" eaLnBrk="1" fontAlgn="base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007CAA"/>
              </a:buClr>
              <a:buFont typeface="E+H Serif" pitchFamily="18" charset="0"/>
              <a:buChar char="•"/>
              <a:defRPr sz="2000">
                <a:solidFill>
                  <a:srgbClr val="000000"/>
                </a:solidFill>
                <a:latin typeface="Franklin Gothic Demi" pitchFamily="34" charset="0"/>
              </a:defRPr>
            </a:lvl2pPr>
            <a:lvl3pPr marL="717550" indent="-182563" algn="l" rtl="0" eaLnBrk="1" fontAlgn="base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007CAA"/>
              </a:buClr>
              <a:buFont typeface="E+H Serif" pitchFamily="18" charset="0"/>
              <a:buChar char="•"/>
              <a:defRPr sz="1800" baseline="0">
                <a:solidFill>
                  <a:srgbClr val="000000"/>
                </a:solidFill>
                <a:latin typeface="Franklin Gothic Demi" pitchFamily="34" charset="0"/>
              </a:defRPr>
            </a:lvl3pPr>
            <a:lvl4pPr marL="900113" indent="-176213" algn="l" rtl="0" eaLnBrk="1" fontAlgn="base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007CAA"/>
              </a:buClr>
              <a:buFont typeface="E+H Serif" pitchFamily="18" charset="0"/>
              <a:buChar char="•"/>
              <a:defRPr sz="1600" baseline="0">
                <a:solidFill>
                  <a:srgbClr val="000000"/>
                </a:solidFill>
                <a:latin typeface="Franklin Gothic Demi" pitchFamily="34" charset="0"/>
              </a:defRPr>
            </a:lvl4pPr>
            <a:lvl5pPr marL="1074738" indent="-182563" algn="l" rtl="0" eaLnBrk="1" fontAlgn="base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007CAA"/>
              </a:buClr>
              <a:buFont typeface="E+H Serif" pitchFamily="18" charset="0"/>
              <a:buChar char="•"/>
              <a:defRPr sz="1400">
                <a:solidFill>
                  <a:srgbClr val="000000"/>
                </a:solidFill>
                <a:latin typeface="Franklin Gothic Demi" pitchFamily="34" charset="0"/>
              </a:defRPr>
            </a:lvl5pPr>
            <a:lvl6pPr marL="2252663" indent="-179388" algn="l" rtl="0" eaLnBrk="1" fontAlgn="base" hangingPunct="1">
              <a:lnSpc>
                <a:spcPct val="110000"/>
              </a:lnSpc>
              <a:spcBef>
                <a:spcPct val="90000"/>
              </a:spcBef>
              <a:spcAft>
                <a:spcPct val="0"/>
              </a:spcAft>
              <a:buClr>
                <a:srgbClr val="0088FF"/>
              </a:buClr>
              <a:buFont typeface="Wingdings" pitchFamily="2" charset="2"/>
              <a:buChar char="n"/>
              <a:defRPr sz="1600">
                <a:solidFill>
                  <a:srgbClr val="000000"/>
                </a:solidFill>
                <a:latin typeface="+mn-lt"/>
              </a:defRPr>
            </a:lvl6pPr>
            <a:lvl7pPr marL="2709863" indent="-179388" algn="l" rtl="0" eaLnBrk="1" fontAlgn="base" hangingPunct="1">
              <a:lnSpc>
                <a:spcPct val="110000"/>
              </a:lnSpc>
              <a:spcBef>
                <a:spcPct val="90000"/>
              </a:spcBef>
              <a:spcAft>
                <a:spcPct val="0"/>
              </a:spcAft>
              <a:buClr>
                <a:srgbClr val="0088FF"/>
              </a:buClr>
              <a:buFont typeface="Wingdings" pitchFamily="2" charset="2"/>
              <a:buChar char="n"/>
              <a:defRPr sz="1600">
                <a:solidFill>
                  <a:srgbClr val="000000"/>
                </a:solidFill>
                <a:latin typeface="+mn-lt"/>
              </a:defRPr>
            </a:lvl7pPr>
            <a:lvl8pPr marL="3167063" indent="-179388" algn="l" rtl="0" eaLnBrk="1" fontAlgn="base" hangingPunct="1">
              <a:lnSpc>
                <a:spcPct val="110000"/>
              </a:lnSpc>
              <a:spcBef>
                <a:spcPct val="90000"/>
              </a:spcBef>
              <a:spcAft>
                <a:spcPct val="0"/>
              </a:spcAft>
              <a:buClr>
                <a:srgbClr val="0088FF"/>
              </a:buClr>
              <a:buFont typeface="Wingdings" pitchFamily="2" charset="2"/>
              <a:buChar char="n"/>
              <a:defRPr sz="1600">
                <a:solidFill>
                  <a:srgbClr val="000000"/>
                </a:solidFill>
                <a:latin typeface="+mn-lt"/>
              </a:defRPr>
            </a:lvl8pPr>
            <a:lvl9pPr marL="3624263" indent="-179388" algn="l" rtl="0" eaLnBrk="1" fontAlgn="base" hangingPunct="1">
              <a:lnSpc>
                <a:spcPct val="110000"/>
              </a:lnSpc>
              <a:spcBef>
                <a:spcPct val="90000"/>
              </a:spcBef>
              <a:spcAft>
                <a:spcPct val="0"/>
              </a:spcAft>
              <a:buClr>
                <a:srgbClr val="0088FF"/>
              </a:buClr>
              <a:buFont typeface="Wingdings" pitchFamily="2" charset="2"/>
              <a:buChar char="n"/>
              <a:defRPr sz="1600">
                <a:solidFill>
                  <a:srgbClr val="000000"/>
                </a:solidFill>
                <a:latin typeface="+mn-lt"/>
              </a:defRPr>
            </a:lvl9pPr>
          </a:lstStyle>
          <a:p>
            <a:pPr algn="ctr"/>
            <a:endParaRPr lang="en-US" sz="2800" kern="0" dirty="0"/>
          </a:p>
        </p:txBody>
      </p:sp>
      <p:grpSp>
        <p:nvGrpSpPr>
          <p:cNvPr id="2" name="Group 1"/>
          <p:cNvGrpSpPr/>
          <p:nvPr/>
        </p:nvGrpSpPr>
        <p:grpSpPr>
          <a:xfrm>
            <a:off x="318977" y="1233377"/>
            <a:ext cx="4263656" cy="4284921"/>
            <a:chOff x="318977" y="1233377"/>
            <a:chExt cx="4263656" cy="4284921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026" t="8587" r="18289" b="3733"/>
            <a:stretch/>
          </p:blipFill>
          <p:spPr>
            <a:xfrm>
              <a:off x="318977" y="1233377"/>
              <a:ext cx="4263656" cy="4284921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2307266" y="2137142"/>
              <a:ext cx="113768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 smtClean="0">
                  <a:latin typeface="Digital-7 Italic" panose="02000000000000000000" pitchFamily="2" charset="0"/>
                </a:rPr>
                <a:t>0.00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621824" y="2654534"/>
              <a:ext cx="81027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Digital-7 Italic" panose="02000000000000000000" pitchFamily="2" charset="0"/>
                </a:rPr>
                <a:t>0.00</a:t>
              </a:r>
              <a:endParaRPr lang="en-US" sz="2000" dirty="0" smtClean="0">
                <a:latin typeface="Digital-7 Italic" panose="02000000000000000000" pitchFamily="2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860159" y="3082426"/>
              <a:ext cx="554678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RESET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555902" y="3003664"/>
              <a:ext cx="554678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MIN</a:t>
              </a:r>
            </a:p>
          </p:txBody>
        </p:sp>
      </p:grpSp>
      <p:sp>
        <p:nvSpPr>
          <p:cNvPr id="16" name="Oval 15"/>
          <p:cNvSpPr/>
          <p:nvPr/>
        </p:nvSpPr>
        <p:spPr>
          <a:xfrm>
            <a:off x="2307266" y="2071774"/>
            <a:ext cx="1165519" cy="11655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err="1" smtClean="0">
              <a:solidFill>
                <a:srgbClr val="000000"/>
              </a:solidFill>
              <a:latin typeface="E+H Serif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104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14325" y="1189038"/>
            <a:ext cx="4171950" cy="475138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Repeat the process until the entire number is entered. The processor will automatically scale the 4-20 mA loop accordingly, with </a:t>
            </a:r>
            <a:r>
              <a:rPr lang="en-US" dirty="0" smtClean="0"/>
              <a:t>  4 </a:t>
            </a:r>
            <a:r>
              <a:rPr lang="en-US" dirty="0"/>
              <a:t>mA </a:t>
            </a:r>
            <a:r>
              <a:rPr lang="en-US" dirty="0" smtClean="0"/>
              <a:t>at </a:t>
            </a:r>
            <a:r>
              <a:rPr lang="en-US" dirty="0"/>
              <a:t>zero flow</a:t>
            </a:r>
            <a:r>
              <a:rPr lang="en-US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For example, if the maximum expected flow is 250 </a:t>
            </a:r>
            <a:r>
              <a:rPr lang="en-US" dirty="0" err="1" smtClean="0"/>
              <a:t>gpm</a:t>
            </a:r>
            <a:r>
              <a:rPr lang="en-US" dirty="0" smtClean="0"/>
              <a:t>, set 20 to 250.  The analog output will scale to 4 mA at zero flow, 20 mA at 250 </a:t>
            </a:r>
            <a:r>
              <a:rPr lang="en-US" dirty="0" err="1" smtClean="0"/>
              <a:t>gpm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20 mA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5F62D23C-4E40-4C68-80C3-32C753D7500B}" type="slidenum">
              <a:rPr lang="en-US" smtClean="0"/>
              <a:pPr/>
              <a:t>20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596772" y="1398588"/>
            <a:ext cx="4263656" cy="4284921"/>
            <a:chOff x="4544520" y="1398588"/>
            <a:chExt cx="4263656" cy="4284921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026" t="8587" r="18289" b="3733"/>
            <a:stretch/>
          </p:blipFill>
          <p:spPr>
            <a:xfrm>
              <a:off x="4544520" y="1398588"/>
              <a:ext cx="4263656" cy="4284921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6022445" y="2819745"/>
              <a:ext cx="16351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Digital-7 Italic" panose="02000000000000000000" pitchFamily="2" charset="0"/>
                </a:rPr>
                <a:t>0000250.0</a:t>
              </a:r>
              <a:endParaRPr lang="en-US" sz="2000" dirty="0" smtClean="0">
                <a:latin typeface="Digital-7 Italic" panose="02000000000000000000" pitchFamily="2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511541" y="3247637"/>
              <a:ext cx="1425871" cy="2063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SET 20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8336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14325" y="1189038"/>
            <a:ext cx="4171950" cy="4751387"/>
          </a:xfrm>
        </p:spPr>
        <p:txBody>
          <a:bodyPr/>
          <a:lstStyle/>
          <a:p>
            <a:r>
              <a:rPr lang="en-US" b="1" dirty="0">
                <a:solidFill>
                  <a:srgbClr val="0571DD"/>
                </a:solidFill>
              </a:rPr>
              <a:t>Set Decimal </a:t>
            </a:r>
            <a:r>
              <a:rPr lang="en-US" b="1" dirty="0" smtClean="0">
                <a:solidFill>
                  <a:srgbClr val="0571DD"/>
                </a:solidFill>
              </a:rPr>
              <a:t>Point</a:t>
            </a:r>
            <a:endParaRPr lang="en-US" b="1" dirty="0">
              <a:solidFill>
                <a:srgbClr val="0571DD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Press the SET key again for the D prompt. 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Pressing </a:t>
            </a:r>
            <a:r>
              <a:rPr lang="en-US" dirty="0"/>
              <a:t>the up arrow key switches among no decimal place, one </a:t>
            </a:r>
            <a:r>
              <a:rPr lang="en-US" dirty="0" smtClean="0"/>
              <a:t>decimal </a:t>
            </a:r>
            <a:r>
              <a:rPr lang="en-US" dirty="0"/>
              <a:t>place and two decimal places.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Decimal Point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5F62D23C-4E40-4C68-80C3-32C753D7500B}" type="slidenum">
              <a:rPr lang="en-US" smtClean="0"/>
              <a:pPr/>
              <a:t>21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591739" y="1398588"/>
            <a:ext cx="4263656" cy="4284921"/>
            <a:chOff x="318977" y="1233377"/>
            <a:chExt cx="4263656" cy="4284921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026" t="8587" r="18289" b="3733"/>
            <a:stretch/>
          </p:blipFill>
          <p:spPr>
            <a:xfrm>
              <a:off x="318977" y="1233377"/>
              <a:ext cx="4263656" cy="4284921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 rot="10800000">
              <a:off x="1666230" y="2707238"/>
              <a:ext cx="35087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Digital-7 Italic" panose="02000000000000000000" pitchFamily="2" charset="0"/>
                </a:rPr>
                <a:t>p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050928" y="2654534"/>
              <a:ext cx="4203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Digital-7 Italic" panose="02000000000000000000" pitchFamily="2" charset="0"/>
                </a:rPr>
                <a:t>0</a:t>
              </a:r>
              <a:endParaRPr lang="en-US" sz="2000" dirty="0" smtClean="0">
                <a:latin typeface="Digital-7 Italic" panose="02000000000000000000" pitchFamily="2" charset="0"/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 rot="304683">
            <a:off x="7422572" y="2967634"/>
            <a:ext cx="166352" cy="346303"/>
          </a:xfrm>
          <a:prstGeom prst="rect">
            <a:avLst/>
          </a:prstGeom>
          <a:solidFill>
            <a:srgbClr val="C2C2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err="1" smtClean="0">
              <a:solidFill>
                <a:srgbClr val="000000"/>
              </a:solidFill>
              <a:latin typeface="E+H Serif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7173942" y="3944249"/>
            <a:ext cx="465364" cy="1077686"/>
            <a:chOff x="4476751" y="4876800"/>
            <a:chExt cx="465364" cy="1077686"/>
          </a:xfrm>
        </p:grpSpPr>
        <p:grpSp>
          <p:nvGrpSpPr>
            <p:cNvPr id="14" name="Group 13"/>
            <p:cNvGrpSpPr/>
            <p:nvPr/>
          </p:nvGrpSpPr>
          <p:grpSpPr>
            <a:xfrm>
              <a:off x="4476751" y="4876800"/>
              <a:ext cx="465364" cy="1077686"/>
              <a:chOff x="4476751" y="4876800"/>
              <a:chExt cx="465364" cy="1077686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4476751" y="4876800"/>
                <a:ext cx="465364" cy="598714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4551590" y="4938651"/>
                <a:ext cx="315685" cy="30871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  <p:sp>
            <p:nvSpPr>
              <p:cNvPr id="19" name="Rounded Rectangle 18"/>
              <p:cNvSpPr/>
              <p:nvPr/>
            </p:nvSpPr>
            <p:spPr>
              <a:xfrm>
                <a:off x="4476751" y="5181600"/>
                <a:ext cx="465364" cy="772886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</p:grpSp>
        <p:cxnSp>
          <p:nvCxnSpPr>
            <p:cNvPr id="15" name="Straight Connector 14"/>
            <p:cNvCxnSpPr/>
            <p:nvPr/>
          </p:nvCxnSpPr>
          <p:spPr>
            <a:xfrm>
              <a:off x="4587311" y="5399314"/>
              <a:ext cx="235063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4587310" y="5486398"/>
              <a:ext cx="235063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7076216" y="2819745"/>
            <a:ext cx="443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Digital-7 Italic" panose="02000000000000000000" pitchFamily="2" charset="0"/>
              </a:rPr>
              <a:t>0.</a:t>
            </a:r>
            <a:endParaRPr lang="en-US" sz="2000" dirty="0" smtClean="0">
              <a:latin typeface="Digital-7 Italic" panose="02000000000000000000" pitchFamily="2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7169350" y="3944249"/>
            <a:ext cx="465364" cy="1077686"/>
            <a:chOff x="4476751" y="4876800"/>
            <a:chExt cx="465364" cy="1077686"/>
          </a:xfrm>
        </p:grpSpPr>
        <p:grpSp>
          <p:nvGrpSpPr>
            <p:cNvPr id="22" name="Group 21"/>
            <p:cNvGrpSpPr/>
            <p:nvPr/>
          </p:nvGrpSpPr>
          <p:grpSpPr>
            <a:xfrm>
              <a:off x="4476751" y="4876800"/>
              <a:ext cx="465364" cy="1077686"/>
              <a:chOff x="4476751" y="4876800"/>
              <a:chExt cx="465364" cy="1077686"/>
            </a:xfrm>
          </p:grpSpPr>
          <p:sp>
            <p:nvSpPr>
              <p:cNvPr id="25" name="Oval 24"/>
              <p:cNvSpPr/>
              <p:nvPr/>
            </p:nvSpPr>
            <p:spPr>
              <a:xfrm>
                <a:off x="4476751" y="4876800"/>
                <a:ext cx="465364" cy="598714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4551590" y="4938651"/>
                <a:ext cx="315685" cy="30871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  <p:sp>
            <p:nvSpPr>
              <p:cNvPr id="27" name="Rounded Rectangle 26"/>
              <p:cNvSpPr/>
              <p:nvPr/>
            </p:nvSpPr>
            <p:spPr>
              <a:xfrm>
                <a:off x="4476751" y="5181600"/>
                <a:ext cx="465364" cy="772886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</p:grpSp>
        <p:cxnSp>
          <p:nvCxnSpPr>
            <p:cNvPr id="23" name="Straight Connector 22"/>
            <p:cNvCxnSpPr/>
            <p:nvPr/>
          </p:nvCxnSpPr>
          <p:spPr>
            <a:xfrm>
              <a:off x="4587311" y="5399314"/>
              <a:ext cx="235063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4587310" y="5486398"/>
              <a:ext cx="235063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6851143" y="2819745"/>
            <a:ext cx="6638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Digital-7 Italic" panose="02000000000000000000" pitchFamily="2" charset="0"/>
              </a:rPr>
              <a:t>0.0</a:t>
            </a:r>
            <a:endParaRPr lang="en-US" sz="2000" dirty="0" smtClean="0">
              <a:latin typeface="Digital-7 Italic" panose="02000000000000000000" pitchFamily="2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7335968" y="3182308"/>
            <a:ext cx="45719" cy="45719"/>
          </a:xfrm>
          <a:prstGeom prst="ellipse">
            <a:avLst/>
          </a:prstGeom>
          <a:solidFill>
            <a:srgbClr val="C2C2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err="1" smtClean="0">
              <a:solidFill>
                <a:srgbClr val="000000"/>
              </a:solidFill>
              <a:latin typeface="E+H Serif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813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4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80" fill="hold">
                                          <p:stCondLst>
                                            <p:cond delay="8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80" fill="hold">
                                          <p:stCondLst>
                                            <p:cond delay="16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80" fill="hold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80" fill="hold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9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xit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400"/>
                            </p:stCondLst>
                            <p:childTnLst>
                              <p:par>
                                <p:cTn id="28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900"/>
                            </p:stCondLst>
                            <p:childTnLst>
                              <p:par>
                                <p:cTn id="33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4" dur="4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80" fill="hold">
                                          <p:stCondLst>
                                            <p:cond delay="8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6" dur="80" fill="hold">
                                          <p:stCondLst>
                                            <p:cond delay="16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80" fill="hold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8" dur="80" fill="hold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3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300"/>
                            </p:stCondLst>
                            <p:childTnLst>
                              <p:par>
                                <p:cTn id="45" presetID="2" presetClass="exit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0" grpId="0"/>
      <p:bldP spid="28" grpId="0"/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14325" y="1189038"/>
            <a:ext cx="4171950" cy="4751387"/>
          </a:xfrm>
        </p:spPr>
        <p:txBody>
          <a:bodyPr/>
          <a:lstStyle/>
          <a:p>
            <a:r>
              <a:rPr lang="en-US" b="1" dirty="0">
                <a:solidFill>
                  <a:srgbClr val="0571DD"/>
                </a:solidFill>
              </a:rPr>
              <a:t>Set Time </a:t>
            </a:r>
            <a:r>
              <a:rPr lang="en-US" b="1" dirty="0" smtClean="0">
                <a:solidFill>
                  <a:srgbClr val="0571DD"/>
                </a:solidFill>
              </a:rPr>
              <a:t>Unit</a:t>
            </a:r>
            <a:endParaRPr lang="en-US" b="1" dirty="0">
              <a:solidFill>
                <a:srgbClr val="0571DD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When </a:t>
            </a:r>
            <a:r>
              <a:rPr lang="en-US" dirty="0"/>
              <a:t>the SET key is pressed again, a </a:t>
            </a:r>
            <a:r>
              <a:rPr lang="en-US" dirty="0" smtClean="0"/>
              <a:t>blinking </a:t>
            </a:r>
            <a:r>
              <a:rPr lang="en-US" dirty="0"/>
              <a:t>time unit appears. 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Press </a:t>
            </a:r>
            <a:r>
              <a:rPr lang="en-US" dirty="0"/>
              <a:t>the up arrow key </a:t>
            </a:r>
            <a:r>
              <a:rPr lang="en-US" dirty="0" smtClean="0"/>
              <a:t>to </a:t>
            </a:r>
            <a:r>
              <a:rPr lang="en-US" dirty="0"/>
              <a:t>select SEC (seconds), MIN (minutes), HR (hours) or </a:t>
            </a:r>
            <a:r>
              <a:rPr lang="en-US" dirty="0" smtClean="0"/>
              <a:t> DAY </a:t>
            </a:r>
            <a:r>
              <a:rPr lang="en-US" dirty="0"/>
              <a:t>(days</a:t>
            </a:r>
            <a:r>
              <a:rPr lang="en-US" dirty="0" smtClean="0"/>
              <a:t>).</a:t>
            </a:r>
            <a:endParaRPr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Time Unit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5F62D23C-4E40-4C68-80C3-32C753D7500B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26" t="8587" r="18289" b="3733"/>
          <a:stretch/>
        </p:blipFill>
        <p:spPr>
          <a:xfrm>
            <a:off x="4591739" y="1398588"/>
            <a:ext cx="4263656" cy="428492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828664" y="3097625"/>
            <a:ext cx="55467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MIN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28664" y="2979502"/>
            <a:ext cx="55467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SEC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28664" y="3188435"/>
            <a:ext cx="55467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HR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28664" y="3279245"/>
            <a:ext cx="55467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DAY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7169350" y="3944249"/>
            <a:ext cx="465364" cy="1077686"/>
            <a:chOff x="4476751" y="4876800"/>
            <a:chExt cx="465364" cy="1077686"/>
          </a:xfrm>
        </p:grpSpPr>
        <p:grpSp>
          <p:nvGrpSpPr>
            <p:cNvPr id="16" name="Group 15"/>
            <p:cNvGrpSpPr/>
            <p:nvPr/>
          </p:nvGrpSpPr>
          <p:grpSpPr>
            <a:xfrm>
              <a:off x="4476751" y="4876800"/>
              <a:ext cx="465364" cy="1077686"/>
              <a:chOff x="4476751" y="4876800"/>
              <a:chExt cx="465364" cy="1077686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4476751" y="4876800"/>
                <a:ext cx="465364" cy="598714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4551590" y="4938651"/>
                <a:ext cx="315685" cy="30871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4476751" y="5181600"/>
                <a:ext cx="465364" cy="772886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</p:grpSp>
        <p:cxnSp>
          <p:nvCxnSpPr>
            <p:cNvPr id="17" name="Straight Connector 16"/>
            <p:cNvCxnSpPr/>
            <p:nvPr/>
          </p:nvCxnSpPr>
          <p:spPr>
            <a:xfrm>
              <a:off x="4587311" y="5399314"/>
              <a:ext cx="235063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4587310" y="5486398"/>
              <a:ext cx="235063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/>
          <p:cNvGrpSpPr/>
          <p:nvPr/>
        </p:nvGrpSpPr>
        <p:grpSpPr>
          <a:xfrm>
            <a:off x="7169350" y="3927920"/>
            <a:ext cx="465364" cy="1077686"/>
            <a:chOff x="4476751" y="4876800"/>
            <a:chExt cx="465364" cy="1077686"/>
          </a:xfrm>
        </p:grpSpPr>
        <p:grpSp>
          <p:nvGrpSpPr>
            <p:cNvPr id="23" name="Group 22"/>
            <p:cNvGrpSpPr/>
            <p:nvPr/>
          </p:nvGrpSpPr>
          <p:grpSpPr>
            <a:xfrm>
              <a:off x="4476751" y="4876800"/>
              <a:ext cx="465364" cy="1077686"/>
              <a:chOff x="4476751" y="4876800"/>
              <a:chExt cx="465364" cy="1077686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4476751" y="4876800"/>
                <a:ext cx="465364" cy="598714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4551590" y="4938651"/>
                <a:ext cx="315685" cy="30871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4476751" y="5181600"/>
                <a:ext cx="465364" cy="772886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</p:grpSp>
        <p:cxnSp>
          <p:nvCxnSpPr>
            <p:cNvPr id="24" name="Straight Connector 23"/>
            <p:cNvCxnSpPr/>
            <p:nvPr/>
          </p:nvCxnSpPr>
          <p:spPr>
            <a:xfrm>
              <a:off x="4587311" y="5399314"/>
              <a:ext cx="235063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4587310" y="5486398"/>
              <a:ext cx="235063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Rectangle 8"/>
          <p:cNvSpPr/>
          <p:nvPr/>
        </p:nvSpPr>
        <p:spPr>
          <a:xfrm>
            <a:off x="5888039" y="3140600"/>
            <a:ext cx="277339" cy="200055"/>
          </a:xfrm>
          <a:prstGeom prst="rect">
            <a:avLst/>
          </a:prstGeom>
          <a:solidFill>
            <a:srgbClr val="C2C2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err="1" smtClean="0">
              <a:solidFill>
                <a:srgbClr val="000000"/>
              </a:solidFill>
              <a:latin typeface="E+H Serif" pitchFamily="18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7168229" y="3950839"/>
            <a:ext cx="465364" cy="1077686"/>
            <a:chOff x="4476751" y="4876800"/>
            <a:chExt cx="465364" cy="1077686"/>
          </a:xfrm>
        </p:grpSpPr>
        <p:grpSp>
          <p:nvGrpSpPr>
            <p:cNvPr id="30" name="Group 29"/>
            <p:cNvGrpSpPr/>
            <p:nvPr/>
          </p:nvGrpSpPr>
          <p:grpSpPr>
            <a:xfrm>
              <a:off x="4476751" y="4876800"/>
              <a:ext cx="465364" cy="1077686"/>
              <a:chOff x="4476751" y="4876800"/>
              <a:chExt cx="465364" cy="1077686"/>
            </a:xfrm>
          </p:grpSpPr>
          <p:sp>
            <p:nvSpPr>
              <p:cNvPr id="33" name="Oval 32"/>
              <p:cNvSpPr/>
              <p:nvPr/>
            </p:nvSpPr>
            <p:spPr>
              <a:xfrm>
                <a:off x="4476751" y="4876800"/>
                <a:ext cx="465364" cy="598714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4551590" y="4938651"/>
                <a:ext cx="315685" cy="30871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  <p:sp>
            <p:nvSpPr>
              <p:cNvPr id="35" name="Rounded Rectangle 34"/>
              <p:cNvSpPr/>
              <p:nvPr/>
            </p:nvSpPr>
            <p:spPr>
              <a:xfrm>
                <a:off x="4476751" y="5181600"/>
                <a:ext cx="465364" cy="772886"/>
              </a:xfrm>
              <a:prstGeom prst="round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dirty="0" err="1" smtClean="0">
                  <a:solidFill>
                    <a:srgbClr val="000000"/>
                  </a:solidFill>
                  <a:latin typeface="E+H Serif" pitchFamily="18" charset="0"/>
                </a:endParaRPr>
              </a:p>
            </p:txBody>
          </p:sp>
        </p:grpSp>
        <p:cxnSp>
          <p:nvCxnSpPr>
            <p:cNvPr id="31" name="Straight Connector 30"/>
            <p:cNvCxnSpPr/>
            <p:nvPr/>
          </p:nvCxnSpPr>
          <p:spPr>
            <a:xfrm>
              <a:off x="4587311" y="5399314"/>
              <a:ext cx="235063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4587310" y="5486398"/>
              <a:ext cx="235063" cy="0"/>
            </a:xfrm>
            <a:prstGeom prst="line">
              <a:avLst/>
            </a:pr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Rectangle 35"/>
          <p:cNvSpPr/>
          <p:nvPr/>
        </p:nvSpPr>
        <p:spPr>
          <a:xfrm>
            <a:off x="5900757" y="3261613"/>
            <a:ext cx="277339" cy="200055"/>
          </a:xfrm>
          <a:prstGeom prst="rect">
            <a:avLst/>
          </a:prstGeom>
          <a:solidFill>
            <a:srgbClr val="C2C2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err="1" smtClean="0">
              <a:solidFill>
                <a:srgbClr val="000000"/>
              </a:solidFill>
              <a:latin typeface="E+H Serif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 flipH="1">
            <a:off x="5850978" y="2945180"/>
            <a:ext cx="351459" cy="511569"/>
          </a:xfrm>
          <a:prstGeom prst="rect">
            <a:avLst/>
          </a:prstGeom>
          <a:solidFill>
            <a:srgbClr val="C2C2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err="1" smtClean="0">
              <a:solidFill>
                <a:srgbClr val="000000"/>
              </a:solidFill>
              <a:latin typeface="E+H Serif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69600" y="4521245"/>
            <a:ext cx="34644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Franklin Gothic Demi" panose="020B0703020102020204" pitchFamily="34" charset="0"/>
              </a:rPr>
              <a:t>(for example, gal/min, or gal/</a:t>
            </a:r>
            <a:r>
              <a:rPr lang="en-US" dirty="0" err="1">
                <a:latin typeface="Franklin Gothic Demi" panose="020B0703020102020204" pitchFamily="34" charset="0"/>
              </a:rPr>
              <a:t>hr</a:t>
            </a:r>
            <a:r>
              <a:rPr lang="en-US" dirty="0" smtClean="0">
                <a:latin typeface="Franklin Gothic Demi" panose="020B0703020102020204" pitchFamily="34" charset="0"/>
              </a:rPr>
              <a:t>)</a:t>
            </a:r>
            <a:endParaRPr lang="en-US" dirty="0">
              <a:latin typeface="Franklin Gothic Demi" panose="020B07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789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500"/>
                            </p:stCondLst>
                            <p:childTnLst>
                              <p:par>
                                <p:cTn id="14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4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80" fill="hold">
                                          <p:stCondLst>
                                            <p:cond delay="8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80" fill="hold">
                                          <p:stCondLst>
                                            <p:cond delay="16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80" fill="hold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80" fill="hold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900"/>
                            </p:stCondLst>
                            <p:childTnLst>
                              <p:par>
                                <p:cTn id="2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900"/>
                            </p:stCondLst>
                            <p:childTnLst>
                              <p:par>
                                <p:cTn id="26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400"/>
                            </p:stCondLst>
                            <p:childTnLst>
                              <p:par>
                                <p:cTn id="31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900"/>
                            </p:stCondLst>
                            <p:childTnLst>
                              <p:par>
                                <p:cTn id="36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7" dur="4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" dur="80" fill="hold">
                                          <p:stCondLst>
                                            <p:cond delay="8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9" dur="80" fill="hold">
                                          <p:stCondLst>
                                            <p:cond delay="16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80" fill="hold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1" dur="80" fill="hold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63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300"/>
                            </p:stCondLst>
                            <p:childTnLst>
                              <p:par>
                                <p:cTn id="48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800"/>
                            </p:stCondLst>
                            <p:childTnLst>
                              <p:par>
                                <p:cTn id="53" presetID="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8300"/>
                            </p:stCondLst>
                            <p:childTnLst>
                              <p:par>
                                <p:cTn id="58" presetID="32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9" dur="4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0" dur="80" fill="hold">
                                          <p:stCondLst>
                                            <p:cond delay="8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1" dur="80" fill="hold">
                                          <p:stCondLst>
                                            <p:cond delay="16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2" dur="80" fill="hold">
                                          <p:stCondLst>
                                            <p:cond delay="24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3" dur="80" fill="hold">
                                          <p:stCondLst>
                                            <p:cond delay="32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7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8700"/>
                            </p:stCondLst>
                            <p:childTnLst>
                              <p:par>
                                <p:cTn id="70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3" grpId="0"/>
      <p:bldP spid="14" grpId="0"/>
      <p:bldP spid="9" grpId="0" animBg="1"/>
      <p:bldP spid="36" grpId="0" animBg="1"/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4220284B-55B4-4574-840C-025A9F082875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for Choosing Seametrics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4294967295"/>
          </p:nvPr>
        </p:nvSpPr>
        <p:spPr>
          <a:xfrm>
            <a:off x="0" y="1265238"/>
            <a:ext cx="8534400" cy="4751387"/>
          </a:xfrm>
        </p:spPr>
        <p:txBody>
          <a:bodyPr/>
          <a:lstStyle/>
          <a:p>
            <a:pPr marL="571500" lvl="0" indent="-571500">
              <a:buFont typeface="Arial" pitchFamily="34" charset="0"/>
              <a:buChar char="•"/>
            </a:pPr>
            <a:endParaRPr lang="en-US" sz="2800" dirty="0"/>
          </a:p>
          <a:p>
            <a:pPr lvl="0"/>
            <a:endParaRPr lang="en-US" sz="2800" dirty="0" smtClean="0"/>
          </a:p>
          <a:p>
            <a:pPr lvl="0"/>
            <a:endParaRPr lang="en-US" sz="2800" dirty="0" smtClean="0"/>
          </a:p>
          <a:p>
            <a:pPr lvl="0"/>
            <a:endParaRPr lang="en-US" sz="2800" dirty="0" smtClean="0"/>
          </a:p>
          <a:p>
            <a:pPr marL="571500" lvl="0" indent="-571500">
              <a:buFont typeface="Arial" pitchFamily="34" charset="0"/>
              <a:buChar char="•"/>
            </a:pPr>
            <a:endParaRPr lang="en-US" sz="2800" dirty="0" smtClean="0"/>
          </a:p>
          <a:p>
            <a:pPr algn="ctr"/>
            <a:endParaRPr lang="en-US" sz="2800" dirty="0"/>
          </a:p>
        </p:txBody>
      </p:sp>
      <p:pic>
        <p:nvPicPr>
          <p:cNvPr id="8" name="Picture 2" descr="C:\Users\fredt\Desktop\New Banners\Files\TubeloopBannerOutside_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2117843"/>
            <a:ext cx="8980170" cy="2191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570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26" t="8587" r="18289" b="3733"/>
          <a:stretch/>
        </p:blipFill>
        <p:spPr>
          <a:xfrm>
            <a:off x="318977" y="1233377"/>
            <a:ext cx="4263656" cy="4284921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4637997" y="1398588"/>
            <a:ext cx="4378411" cy="475138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K is </a:t>
            </a:r>
            <a:r>
              <a:rPr lang="en-US" dirty="0"/>
              <a:t>the </a:t>
            </a:r>
            <a:r>
              <a:rPr lang="en-US" dirty="0">
                <a:solidFill>
                  <a:srgbClr val="0571DD"/>
                </a:solidFill>
              </a:rPr>
              <a:t>number of pulses </a:t>
            </a:r>
            <a:r>
              <a:rPr lang="en-US" dirty="0"/>
              <a:t>the flow sensor provides for every gallon of flow. 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Find </a:t>
            </a:r>
            <a:r>
              <a:rPr lang="en-US" dirty="0"/>
              <a:t>it on the fitting </a:t>
            </a:r>
            <a:r>
              <a:rPr lang="en-US" dirty="0" smtClean="0"/>
              <a:t>(</a:t>
            </a:r>
            <a:r>
              <a:rPr lang="en-US" dirty="0"/>
              <a:t>800-Series) or chart (100/200-Series) or on the Seametrics website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sz="1400" dirty="0" smtClean="0">
                <a:hlinkClick r:id="rId4"/>
              </a:rPr>
              <a:t>http</a:t>
            </a:r>
            <a:r>
              <a:rPr lang="en-US" sz="1400" dirty="0">
                <a:hlinkClick r:id="rId4"/>
              </a:rPr>
              <a:t>://</a:t>
            </a:r>
            <a:r>
              <a:rPr lang="en-US" sz="1400" dirty="0" smtClean="0">
                <a:hlinkClick r:id="rId4"/>
              </a:rPr>
              <a:t>www.seametrics.com/k-factor-calculator</a:t>
            </a:r>
            <a:endParaRPr lang="en-US" sz="1400" dirty="0" smtClean="0"/>
          </a:p>
          <a:p>
            <a:endParaRPr lang="en-US" sz="14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Settings Overview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F62D23C-4E40-4C68-80C3-32C753D7500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Text Placeholder 6"/>
          <p:cNvSpPr txBox="1">
            <a:spLocks/>
          </p:cNvSpPr>
          <p:nvPr/>
        </p:nvSpPr>
        <p:spPr>
          <a:xfrm>
            <a:off x="285750" y="1122364"/>
            <a:ext cx="8534400" cy="4751386"/>
          </a:xfrm>
          <a:prstGeom prst="rect">
            <a:avLst/>
          </a:prstGeom>
        </p:spPr>
        <p:txBody>
          <a:bodyPr/>
          <a:lstStyle>
            <a:lvl1pPr marL="269875" indent="-269875" algn="l" rtl="0" eaLnBrk="1" fontAlgn="base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007CAA"/>
              </a:buClr>
              <a:buFont typeface="E+H Serif" pitchFamily="18" charset="0"/>
              <a:buChar char="•"/>
              <a:defRPr sz="2400">
                <a:solidFill>
                  <a:srgbClr val="000000"/>
                </a:solidFill>
                <a:latin typeface="Franklin Gothic Demi" pitchFamily="34" charset="0"/>
                <a:ea typeface="+mn-ea"/>
                <a:cs typeface="+mn-cs"/>
              </a:defRPr>
            </a:lvl1pPr>
            <a:lvl2pPr marL="541338" indent="-271463" algn="l" rtl="0" eaLnBrk="1" fontAlgn="base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007CAA"/>
              </a:buClr>
              <a:buFont typeface="E+H Serif" pitchFamily="18" charset="0"/>
              <a:buChar char="•"/>
              <a:defRPr sz="2000">
                <a:solidFill>
                  <a:srgbClr val="000000"/>
                </a:solidFill>
                <a:latin typeface="Franklin Gothic Demi" pitchFamily="34" charset="0"/>
              </a:defRPr>
            </a:lvl2pPr>
            <a:lvl3pPr marL="717550" indent="-182563" algn="l" rtl="0" eaLnBrk="1" fontAlgn="base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007CAA"/>
              </a:buClr>
              <a:buFont typeface="E+H Serif" pitchFamily="18" charset="0"/>
              <a:buChar char="•"/>
              <a:defRPr sz="1800" baseline="0">
                <a:solidFill>
                  <a:srgbClr val="000000"/>
                </a:solidFill>
                <a:latin typeface="Franklin Gothic Demi" pitchFamily="34" charset="0"/>
              </a:defRPr>
            </a:lvl3pPr>
            <a:lvl4pPr marL="900113" indent="-176213" algn="l" rtl="0" eaLnBrk="1" fontAlgn="base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007CAA"/>
              </a:buClr>
              <a:buFont typeface="E+H Serif" pitchFamily="18" charset="0"/>
              <a:buChar char="•"/>
              <a:defRPr sz="1600" baseline="0">
                <a:solidFill>
                  <a:srgbClr val="000000"/>
                </a:solidFill>
                <a:latin typeface="Franklin Gothic Demi" pitchFamily="34" charset="0"/>
              </a:defRPr>
            </a:lvl4pPr>
            <a:lvl5pPr marL="1074738" indent="-182563" algn="l" rtl="0" eaLnBrk="1" fontAlgn="base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007CAA"/>
              </a:buClr>
              <a:buFont typeface="E+H Serif" pitchFamily="18" charset="0"/>
              <a:buChar char="•"/>
              <a:defRPr sz="1400">
                <a:solidFill>
                  <a:srgbClr val="000000"/>
                </a:solidFill>
                <a:latin typeface="Franklin Gothic Demi" pitchFamily="34" charset="0"/>
              </a:defRPr>
            </a:lvl5pPr>
            <a:lvl6pPr marL="2252663" indent="-179388" algn="l" rtl="0" eaLnBrk="1" fontAlgn="base" hangingPunct="1">
              <a:lnSpc>
                <a:spcPct val="110000"/>
              </a:lnSpc>
              <a:spcBef>
                <a:spcPct val="90000"/>
              </a:spcBef>
              <a:spcAft>
                <a:spcPct val="0"/>
              </a:spcAft>
              <a:buClr>
                <a:srgbClr val="0088FF"/>
              </a:buClr>
              <a:buFont typeface="Wingdings" pitchFamily="2" charset="2"/>
              <a:buChar char="n"/>
              <a:defRPr sz="1600">
                <a:solidFill>
                  <a:srgbClr val="000000"/>
                </a:solidFill>
                <a:latin typeface="+mn-lt"/>
              </a:defRPr>
            </a:lvl6pPr>
            <a:lvl7pPr marL="2709863" indent="-179388" algn="l" rtl="0" eaLnBrk="1" fontAlgn="base" hangingPunct="1">
              <a:lnSpc>
                <a:spcPct val="110000"/>
              </a:lnSpc>
              <a:spcBef>
                <a:spcPct val="90000"/>
              </a:spcBef>
              <a:spcAft>
                <a:spcPct val="0"/>
              </a:spcAft>
              <a:buClr>
                <a:srgbClr val="0088FF"/>
              </a:buClr>
              <a:buFont typeface="Wingdings" pitchFamily="2" charset="2"/>
              <a:buChar char="n"/>
              <a:defRPr sz="1600">
                <a:solidFill>
                  <a:srgbClr val="000000"/>
                </a:solidFill>
                <a:latin typeface="+mn-lt"/>
              </a:defRPr>
            </a:lvl7pPr>
            <a:lvl8pPr marL="3167063" indent="-179388" algn="l" rtl="0" eaLnBrk="1" fontAlgn="base" hangingPunct="1">
              <a:lnSpc>
                <a:spcPct val="110000"/>
              </a:lnSpc>
              <a:spcBef>
                <a:spcPct val="90000"/>
              </a:spcBef>
              <a:spcAft>
                <a:spcPct val="0"/>
              </a:spcAft>
              <a:buClr>
                <a:srgbClr val="0088FF"/>
              </a:buClr>
              <a:buFont typeface="Wingdings" pitchFamily="2" charset="2"/>
              <a:buChar char="n"/>
              <a:defRPr sz="1600">
                <a:solidFill>
                  <a:srgbClr val="000000"/>
                </a:solidFill>
                <a:latin typeface="+mn-lt"/>
              </a:defRPr>
            </a:lvl8pPr>
            <a:lvl9pPr marL="3624263" indent="-179388" algn="l" rtl="0" eaLnBrk="1" fontAlgn="base" hangingPunct="1">
              <a:lnSpc>
                <a:spcPct val="110000"/>
              </a:lnSpc>
              <a:spcBef>
                <a:spcPct val="90000"/>
              </a:spcBef>
              <a:spcAft>
                <a:spcPct val="0"/>
              </a:spcAft>
              <a:buClr>
                <a:srgbClr val="0088FF"/>
              </a:buClr>
              <a:buFont typeface="Wingdings" pitchFamily="2" charset="2"/>
              <a:buChar char="n"/>
              <a:defRPr sz="1600">
                <a:solidFill>
                  <a:srgbClr val="000000"/>
                </a:solidFill>
                <a:latin typeface="+mn-lt"/>
              </a:defRPr>
            </a:lvl9pPr>
          </a:lstStyle>
          <a:p>
            <a:pPr algn="ctr"/>
            <a:endParaRPr lang="en-US" sz="2800" kern="0" dirty="0"/>
          </a:p>
        </p:txBody>
      </p:sp>
      <p:grpSp>
        <p:nvGrpSpPr>
          <p:cNvPr id="40" name="Group 39"/>
          <p:cNvGrpSpPr/>
          <p:nvPr/>
        </p:nvGrpSpPr>
        <p:grpSpPr>
          <a:xfrm rot="10800000">
            <a:off x="1093878" y="1541253"/>
            <a:ext cx="2726912" cy="2747636"/>
            <a:chOff x="1093878" y="1541253"/>
            <a:chExt cx="2726912" cy="2747636"/>
          </a:xfrm>
        </p:grpSpPr>
        <p:grpSp>
          <p:nvGrpSpPr>
            <p:cNvPr id="41" name="Group 40"/>
            <p:cNvGrpSpPr/>
            <p:nvPr/>
          </p:nvGrpSpPr>
          <p:grpSpPr>
            <a:xfrm>
              <a:off x="1093878" y="4097503"/>
              <a:ext cx="2726912" cy="191386"/>
              <a:chOff x="1093878" y="4097503"/>
              <a:chExt cx="2726912" cy="191386"/>
            </a:xfrm>
          </p:grpSpPr>
          <p:grpSp>
            <p:nvGrpSpPr>
              <p:cNvPr id="49" name="Group 48"/>
              <p:cNvGrpSpPr/>
              <p:nvPr/>
            </p:nvGrpSpPr>
            <p:grpSpPr>
              <a:xfrm>
                <a:off x="1093878" y="4097503"/>
                <a:ext cx="191386" cy="191386"/>
                <a:chOff x="5699051" y="4040372"/>
                <a:chExt cx="287079" cy="287079"/>
              </a:xfrm>
            </p:grpSpPr>
            <p:sp>
              <p:nvSpPr>
                <p:cNvPr id="53" name="Oval 52"/>
                <p:cNvSpPr/>
                <p:nvPr/>
              </p:nvSpPr>
              <p:spPr>
                <a:xfrm>
                  <a:off x="5699051" y="4040372"/>
                  <a:ext cx="287079" cy="287079"/>
                </a:xfrm>
                <a:prstGeom prst="ellipse">
                  <a:avLst/>
                </a:prstGeom>
                <a:solidFill>
                  <a:schemeClr val="accent1">
                    <a:lumMod val="90000"/>
                  </a:schemeClr>
                </a:solidFill>
                <a:ln w="3175">
                  <a:solidFill>
                    <a:schemeClr val="accent1">
                      <a:lumMod val="75000"/>
                    </a:schemeClr>
                  </a:solidFill>
                </a:ln>
                <a:scene3d>
                  <a:camera prst="orthographicFront"/>
                  <a:lightRig rig="threePt" dir="t"/>
                </a:scene3d>
                <a:sp3d>
                  <a:bevelT w="114300" prst="hardEdge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 dirty="0" err="1" smtClean="0">
                    <a:solidFill>
                      <a:srgbClr val="000000"/>
                    </a:solidFill>
                    <a:latin typeface="E+H Serif" pitchFamily="18" charset="0"/>
                  </a:endParaRPr>
                </a:p>
              </p:txBody>
            </p:sp>
            <p:sp>
              <p:nvSpPr>
                <p:cNvPr id="54" name="Hexagon 53"/>
                <p:cNvSpPr/>
                <p:nvPr/>
              </p:nvSpPr>
              <p:spPr>
                <a:xfrm flipV="1">
                  <a:off x="5738179" y="4093904"/>
                  <a:ext cx="208823" cy="180020"/>
                </a:xfrm>
                <a:prstGeom prst="hexagon">
                  <a:avLst/>
                </a:prstGeom>
                <a:solidFill>
                  <a:schemeClr val="accent1">
                    <a:lumMod val="90000"/>
                  </a:schemeClr>
                </a:solidFill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 w="114300" prst="hardEdge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 dirty="0" err="1" smtClean="0">
                    <a:solidFill>
                      <a:srgbClr val="000000"/>
                    </a:solidFill>
                    <a:latin typeface="E+H Serif" pitchFamily="18" charset="0"/>
                  </a:endParaRPr>
                </a:p>
              </p:txBody>
            </p:sp>
          </p:grpSp>
          <p:grpSp>
            <p:nvGrpSpPr>
              <p:cNvPr id="50" name="Group 49"/>
              <p:cNvGrpSpPr/>
              <p:nvPr/>
            </p:nvGrpSpPr>
            <p:grpSpPr>
              <a:xfrm>
                <a:off x="3629404" y="4097503"/>
                <a:ext cx="191386" cy="191386"/>
                <a:chOff x="5699051" y="4040372"/>
                <a:chExt cx="287079" cy="287079"/>
              </a:xfrm>
            </p:grpSpPr>
            <p:sp>
              <p:nvSpPr>
                <p:cNvPr id="51" name="Oval 50"/>
                <p:cNvSpPr/>
                <p:nvPr/>
              </p:nvSpPr>
              <p:spPr>
                <a:xfrm>
                  <a:off x="5699051" y="4040372"/>
                  <a:ext cx="287079" cy="287079"/>
                </a:xfrm>
                <a:prstGeom prst="ellipse">
                  <a:avLst/>
                </a:prstGeom>
                <a:solidFill>
                  <a:schemeClr val="accent1">
                    <a:lumMod val="90000"/>
                  </a:schemeClr>
                </a:solidFill>
                <a:ln w="3175">
                  <a:solidFill>
                    <a:schemeClr val="accent1">
                      <a:lumMod val="75000"/>
                    </a:schemeClr>
                  </a:solidFill>
                </a:ln>
                <a:scene3d>
                  <a:camera prst="orthographicFront"/>
                  <a:lightRig rig="threePt" dir="t"/>
                </a:scene3d>
                <a:sp3d>
                  <a:bevelT w="114300" prst="hardEdge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 dirty="0" err="1" smtClean="0">
                    <a:solidFill>
                      <a:srgbClr val="000000"/>
                    </a:solidFill>
                    <a:latin typeface="E+H Serif" pitchFamily="18" charset="0"/>
                  </a:endParaRPr>
                </a:p>
              </p:txBody>
            </p:sp>
            <p:sp>
              <p:nvSpPr>
                <p:cNvPr id="52" name="Hexagon 51"/>
                <p:cNvSpPr/>
                <p:nvPr/>
              </p:nvSpPr>
              <p:spPr>
                <a:xfrm flipV="1">
                  <a:off x="5738179" y="4093904"/>
                  <a:ext cx="208823" cy="180020"/>
                </a:xfrm>
                <a:prstGeom prst="hexagon">
                  <a:avLst/>
                </a:prstGeom>
                <a:solidFill>
                  <a:schemeClr val="accent1">
                    <a:lumMod val="90000"/>
                  </a:schemeClr>
                </a:solidFill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 w="114300" prst="hardEdge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 dirty="0" err="1" smtClean="0">
                    <a:solidFill>
                      <a:srgbClr val="000000"/>
                    </a:solidFill>
                    <a:latin typeface="E+H Serif" pitchFamily="18" charset="0"/>
                  </a:endParaRPr>
                </a:p>
              </p:txBody>
            </p:sp>
          </p:grpSp>
        </p:grpSp>
        <p:grpSp>
          <p:nvGrpSpPr>
            <p:cNvPr id="42" name="Group 41"/>
            <p:cNvGrpSpPr/>
            <p:nvPr/>
          </p:nvGrpSpPr>
          <p:grpSpPr>
            <a:xfrm>
              <a:off x="1093878" y="1541253"/>
              <a:ext cx="2726912" cy="191386"/>
              <a:chOff x="1093878" y="4097503"/>
              <a:chExt cx="2726912" cy="191386"/>
            </a:xfrm>
          </p:grpSpPr>
          <p:grpSp>
            <p:nvGrpSpPr>
              <p:cNvPr id="43" name="Group 42"/>
              <p:cNvGrpSpPr/>
              <p:nvPr/>
            </p:nvGrpSpPr>
            <p:grpSpPr>
              <a:xfrm>
                <a:off x="1093878" y="4097503"/>
                <a:ext cx="191386" cy="191386"/>
                <a:chOff x="5699051" y="4040372"/>
                <a:chExt cx="287079" cy="287079"/>
              </a:xfrm>
            </p:grpSpPr>
            <p:sp>
              <p:nvSpPr>
                <p:cNvPr id="47" name="Oval 46"/>
                <p:cNvSpPr/>
                <p:nvPr/>
              </p:nvSpPr>
              <p:spPr>
                <a:xfrm>
                  <a:off x="5699051" y="4040372"/>
                  <a:ext cx="287079" cy="287079"/>
                </a:xfrm>
                <a:prstGeom prst="ellipse">
                  <a:avLst/>
                </a:prstGeom>
                <a:solidFill>
                  <a:schemeClr val="accent1">
                    <a:lumMod val="90000"/>
                  </a:schemeClr>
                </a:solidFill>
                <a:ln w="3175">
                  <a:solidFill>
                    <a:schemeClr val="accent1">
                      <a:lumMod val="75000"/>
                    </a:schemeClr>
                  </a:solidFill>
                </a:ln>
                <a:scene3d>
                  <a:camera prst="orthographicFront"/>
                  <a:lightRig rig="threePt" dir="t"/>
                </a:scene3d>
                <a:sp3d>
                  <a:bevelT w="114300" prst="hardEdge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 dirty="0" err="1" smtClean="0">
                    <a:solidFill>
                      <a:srgbClr val="000000"/>
                    </a:solidFill>
                    <a:latin typeface="E+H Serif" pitchFamily="18" charset="0"/>
                  </a:endParaRPr>
                </a:p>
              </p:txBody>
            </p:sp>
            <p:sp>
              <p:nvSpPr>
                <p:cNvPr id="48" name="Hexagon 47"/>
                <p:cNvSpPr/>
                <p:nvPr/>
              </p:nvSpPr>
              <p:spPr>
                <a:xfrm flipV="1">
                  <a:off x="5738179" y="4093904"/>
                  <a:ext cx="208823" cy="180020"/>
                </a:xfrm>
                <a:prstGeom prst="hexagon">
                  <a:avLst/>
                </a:prstGeom>
                <a:solidFill>
                  <a:schemeClr val="accent1">
                    <a:lumMod val="90000"/>
                  </a:schemeClr>
                </a:solidFill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 w="114300" prst="hardEdge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 dirty="0" err="1" smtClean="0">
                    <a:solidFill>
                      <a:srgbClr val="000000"/>
                    </a:solidFill>
                    <a:latin typeface="E+H Serif" pitchFamily="18" charset="0"/>
                  </a:endParaRPr>
                </a:p>
              </p:txBody>
            </p:sp>
          </p:grpSp>
          <p:grpSp>
            <p:nvGrpSpPr>
              <p:cNvPr id="44" name="Group 43"/>
              <p:cNvGrpSpPr/>
              <p:nvPr/>
            </p:nvGrpSpPr>
            <p:grpSpPr>
              <a:xfrm>
                <a:off x="3629404" y="4097503"/>
                <a:ext cx="191386" cy="191386"/>
                <a:chOff x="5699051" y="4040372"/>
                <a:chExt cx="287079" cy="287079"/>
              </a:xfrm>
            </p:grpSpPr>
            <p:sp>
              <p:nvSpPr>
                <p:cNvPr id="45" name="Oval 44"/>
                <p:cNvSpPr/>
                <p:nvPr/>
              </p:nvSpPr>
              <p:spPr>
                <a:xfrm>
                  <a:off x="5699051" y="4040372"/>
                  <a:ext cx="287079" cy="287079"/>
                </a:xfrm>
                <a:prstGeom prst="ellipse">
                  <a:avLst/>
                </a:prstGeom>
                <a:solidFill>
                  <a:schemeClr val="accent1">
                    <a:lumMod val="90000"/>
                  </a:schemeClr>
                </a:solidFill>
                <a:ln w="3175">
                  <a:solidFill>
                    <a:schemeClr val="accent1">
                      <a:lumMod val="75000"/>
                    </a:schemeClr>
                  </a:solidFill>
                </a:ln>
                <a:scene3d>
                  <a:camera prst="orthographicFront"/>
                  <a:lightRig rig="threePt" dir="t"/>
                </a:scene3d>
                <a:sp3d>
                  <a:bevelT w="114300" prst="hardEdge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 dirty="0" err="1" smtClean="0">
                    <a:solidFill>
                      <a:srgbClr val="000000"/>
                    </a:solidFill>
                    <a:latin typeface="E+H Serif" pitchFamily="18" charset="0"/>
                  </a:endParaRPr>
                </a:p>
              </p:txBody>
            </p:sp>
            <p:sp>
              <p:nvSpPr>
                <p:cNvPr id="46" name="Hexagon 45"/>
                <p:cNvSpPr/>
                <p:nvPr/>
              </p:nvSpPr>
              <p:spPr>
                <a:xfrm flipV="1">
                  <a:off x="5738179" y="4093904"/>
                  <a:ext cx="208823" cy="180020"/>
                </a:xfrm>
                <a:prstGeom prst="hexagon">
                  <a:avLst/>
                </a:prstGeom>
                <a:solidFill>
                  <a:schemeClr val="accent1">
                    <a:lumMod val="90000"/>
                  </a:schemeClr>
                </a:solidFill>
                <a:ln>
                  <a:noFill/>
                </a:ln>
                <a:scene3d>
                  <a:camera prst="orthographicFront"/>
                  <a:lightRig rig="threePt" dir="t"/>
                </a:scene3d>
                <a:sp3d>
                  <a:bevelT w="114300" prst="hardEdge"/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000" dirty="0" err="1" smtClean="0">
                    <a:solidFill>
                      <a:srgbClr val="000000"/>
                    </a:solidFill>
                    <a:latin typeface="E+H Serif" pitchFamily="18" charset="0"/>
                  </a:endParaRPr>
                </a:p>
              </p:txBody>
            </p:sp>
          </p:grpSp>
        </p:grpSp>
      </p:grpSp>
      <p:sp>
        <p:nvSpPr>
          <p:cNvPr id="25" name="TextBox 24"/>
          <p:cNvSpPr txBox="1"/>
          <p:nvPr/>
        </p:nvSpPr>
        <p:spPr>
          <a:xfrm>
            <a:off x="1796902" y="2654534"/>
            <a:ext cx="1635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Digital-7 Italic" panose="02000000000000000000" pitchFamily="2" charset="0"/>
              </a:rPr>
              <a:t>00000.000</a:t>
            </a:r>
            <a:endParaRPr lang="en-US" sz="2000" dirty="0" smtClean="0">
              <a:latin typeface="Digital-7 Italic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643176" y="3082426"/>
            <a:ext cx="1814193" cy="206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SET K</a:t>
            </a:r>
          </a:p>
        </p:txBody>
      </p:sp>
      <p:sp>
        <p:nvSpPr>
          <p:cNvPr id="27" name="Oval 26"/>
          <p:cNvSpPr/>
          <p:nvPr/>
        </p:nvSpPr>
        <p:spPr>
          <a:xfrm>
            <a:off x="1643176" y="2965947"/>
            <a:ext cx="441789" cy="44178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err="1" smtClean="0">
              <a:solidFill>
                <a:srgbClr val="000000"/>
              </a:solidFill>
              <a:latin typeface="E+H Serif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931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</a:t>
            </a:r>
            <a:r>
              <a:rPr lang="en-US" dirty="0" smtClean="0"/>
              <a:t> </a:t>
            </a:r>
            <a:r>
              <a:rPr lang="en-US" dirty="0"/>
              <a:t>is the number of gallons </a:t>
            </a:r>
            <a:r>
              <a:rPr lang="en-US" dirty="0">
                <a:solidFill>
                  <a:srgbClr val="0571DD"/>
                </a:solidFill>
              </a:rPr>
              <a:t>per pulse</a:t>
            </a:r>
            <a:r>
              <a:rPr lang="en-US" dirty="0"/>
              <a:t> desired on the scalable pulse output. 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(</a:t>
            </a:r>
            <a:r>
              <a:rPr lang="en-US" dirty="0"/>
              <a:t>Example: P=1 is one pulse per gallon.) Skip without changing if you are not using the pulse output.</a:t>
            </a:r>
          </a:p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Settings Overview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F62D23C-4E40-4C68-80C3-32C753D7500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Text Placeholder 6"/>
          <p:cNvSpPr txBox="1">
            <a:spLocks/>
          </p:cNvSpPr>
          <p:nvPr/>
        </p:nvSpPr>
        <p:spPr>
          <a:xfrm>
            <a:off x="285750" y="1122364"/>
            <a:ext cx="8534400" cy="4751386"/>
          </a:xfrm>
          <a:prstGeom prst="rect">
            <a:avLst/>
          </a:prstGeom>
        </p:spPr>
        <p:txBody>
          <a:bodyPr/>
          <a:lstStyle>
            <a:lvl1pPr marL="269875" indent="-269875" algn="l" rtl="0" eaLnBrk="1" fontAlgn="base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007CAA"/>
              </a:buClr>
              <a:buFont typeface="E+H Serif" pitchFamily="18" charset="0"/>
              <a:buChar char="•"/>
              <a:defRPr sz="2400">
                <a:solidFill>
                  <a:srgbClr val="000000"/>
                </a:solidFill>
                <a:latin typeface="Franklin Gothic Demi" pitchFamily="34" charset="0"/>
                <a:ea typeface="+mn-ea"/>
                <a:cs typeface="+mn-cs"/>
              </a:defRPr>
            </a:lvl1pPr>
            <a:lvl2pPr marL="541338" indent="-271463" algn="l" rtl="0" eaLnBrk="1" fontAlgn="base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007CAA"/>
              </a:buClr>
              <a:buFont typeface="E+H Serif" pitchFamily="18" charset="0"/>
              <a:buChar char="•"/>
              <a:defRPr sz="2000">
                <a:solidFill>
                  <a:srgbClr val="000000"/>
                </a:solidFill>
                <a:latin typeface="Franklin Gothic Demi" pitchFamily="34" charset="0"/>
              </a:defRPr>
            </a:lvl2pPr>
            <a:lvl3pPr marL="717550" indent="-182563" algn="l" rtl="0" eaLnBrk="1" fontAlgn="base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007CAA"/>
              </a:buClr>
              <a:buFont typeface="E+H Serif" pitchFamily="18" charset="0"/>
              <a:buChar char="•"/>
              <a:defRPr sz="1800" baseline="0">
                <a:solidFill>
                  <a:srgbClr val="000000"/>
                </a:solidFill>
                <a:latin typeface="Franklin Gothic Demi" pitchFamily="34" charset="0"/>
              </a:defRPr>
            </a:lvl3pPr>
            <a:lvl4pPr marL="900113" indent="-176213" algn="l" rtl="0" eaLnBrk="1" fontAlgn="base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007CAA"/>
              </a:buClr>
              <a:buFont typeface="E+H Serif" pitchFamily="18" charset="0"/>
              <a:buChar char="•"/>
              <a:defRPr sz="1600" baseline="0">
                <a:solidFill>
                  <a:srgbClr val="000000"/>
                </a:solidFill>
                <a:latin typeface="Franklin Gothic Demi" pitchFamily="34" charset="0"/>
              </a:defRPr>
            </a:lvl4pPr>
            <a:lvl5pPr marL="1074738" indent="-182563" algn="l" rtl="0" eaLnBrk="1" fontAlgn="base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007CAA"/>
              </a:buClr>
              <a:buFont typeface="E+H Serif" pitchFamily="18" charset="0"/>
              <a:buChar char="•"/>
              <a:defRPr sz="1400">
                <a:solidFill>
                  <a:srgbClr val="000000"/>
                </a:solidFill>
                <a:latin typeface="Franklin Gothic Demi" pitchFamily="34" charset="0"/>
              </a:defRPr>
            </a:lvl5pPr>
            <a:lvl6pPr marL="2252663" indent="-179388" algn="l" rtl="0" eaLnBrk="1" fontAlgn="base" hangingPunct="1">
              <a:lnSpc>
                <a:spcPct val="110000"/>
              </a:lnSpc>
              <a:spcBef>
                <a:spcPct val="90000"/>
              </a:spcBef>
              <a:spcAft>
                <a:spcPct val="0"/>
              </a:spcAft>
              <a:buClr>
                <a:srgbClr val="0088FF"/>
              </a:buClr>
              <a:buFont typeface="Wingdings" pitchFamily="2" charset="2"/>
              <a:buChar char="n"/>
              <a:defRPr sz="1600">
                <a:solidFill>
                  <a:srgbClr val="000000"/>
                </a:solidFill>
                <a:latin typeface="+mn-lt"/>
              </a:defRPr>
            </a:lvl6pPr>
            <a:lvl7pPr marL="2709863" indent="-179388" algn="l" rtl="0" eaLnBrk="1" fontAlgn="base" hangingPunct="1">
              <a:lnSpc>
                <a:spcPct val="110000"/>
              </a:lnSpc>
              <a:spcBef>
                <a:spcPct val="90000"/>
              </a:spcBef>
              <a:spcAft>
                <a:spcPct val="0"/>
              </a:spcAft>
              <a:buClr>
                <a:srgbClr val="0088FF"/>
              </a:buClr>
              <a:buFont typeface="Wingdings" pitchFamily="2" charset="2"/>
              <a:buChar char="n"/>
              <a:defRPr sz="1600">
                <a:solidFill>
                  <a:srgbClr val="000000"/>
                </a:solidFill>
                <a:latin typeface="+mn-lt"/>
              </a:defRPr>
            </a:lvl7pPr>
            <a:lvl8pPr marL="3167063" indent="-179388" algn="l" rtl="0" eaLnBrk="1" fontAlgn="base" hangingPunct="1">
              <a:lnSpc>
                <a:spcPct val="110000"/>
              </a:lnSpc>
              <a:spcBef>
                <a:spcPct val="90000"/>
              </a:spcBef>
              <a:spcAft>
                <a:spcPct val="0"/>
              </a:spcAft>
              <a:buClr>
                <a:srgbClr val="0088FF"/>
              </a:buClr>
              <a:buFont typeface="Wingdings" pitchFamily="2" charset="2"/>
              <a:buChar char="n"/>
              <a:defRPr sz="1600">
                <a:solidFill>
                  <a:srgbClr val="000000"/>
                </a:solidFill>
                <a:latin typeface="+mn-lt"/>
              </a:defRPr>
            </a:lvl8pPr>
            <a:lvl9pPr marL="3624263" indent="-179388" algn="l" rtl="0" eaLnBrk="1" fontAlgn="base" hangingPunct="1">
              <a:lnSpc>
                <a:spcPct val="110000"/>
              </a:lnSpc>
              <a:spcBef>
                <a:spcPct val="90000"/>
              </a:spcBef>
              <a:spcAft>
                <a:spcPct val="0"/>
              </a:spcAft>
              <a:buClr>
                <a:srgbClr val="0088FF"/>
              </a:buClr>
              <a:buFont typeface="Wingdings" pitchFamily="2" charset="2"/>
              <a:buChar char="n"/>
              <a:defRPr sz="1600">
                <a:solidFill>
                  <a:srgbClr val="000000"/>
                </a:solidFill>
                <a:latin typeface="+mn-lt"/>
              </a:defRPr>
            </a:lvl9pPr>
          </a:lstStyle>
          <a:p>
            <a:pPr algn="ctr"/>
            <a:endParaRPr lang="en-US" sz="2800" kern="0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26" t="8587" r="18289" b="3733"/>
          <a:stretch/>
        </p:blipFill>
        <p:spPr>
          <a:xfrm>
            <a:off x="318977" y="1233377"/>
            <a:ext cx="4263656" cy="4284921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1796902" y="2654534"/>
            <a:ext cx="1635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Digital-7 Italic" panose="02000000000000000000" pitchFamily="2" charset="0"/>
              </a:rPr>
              <a:t>0000000.0</a:t>
            </a:r>
            <a:endParaRPr lang="en-US" sz="2000" dirty="0" smtClean="0">
              <a:latin typeface="Digital-7 Italic" panose="02000000000000000000" pitchFamily="2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091735" y="3082426"/>
            <a:ext cx="1673299" cy="206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SET P</a:t>
            </a:r>
          </a:p>
        </p:txBody>
      </p:sp>
      <p:sp>
        <p:nvSpPr>
          <p:cNvPr id="9" name="Oval 8"/>
          <p:cNvSpPr/>
          <p:nvPr/>
        </p:nvSpPr>
        <p:spPr>
          <a:xfrm>
            <a:off x="2085534" y="2964701"/>
            <a:ext cx="441789" cy="44178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err="1" smtClean="0">
              <a:solidFill>
                <a:srgbClr val="000000"/>
              </a:solidFill>
              <a:latin typeface="E+H Serif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574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20 is the </a:t>
            </a:r>
            <a:r>
              <a:rPr lang="en-US" dirty="0">
                <a:solidFill>
                  <a:srgbClr val="0571DD"/>
                </a:solidFill>
              </a:rPr>
              <a:t>20 mA maximum analog output</a:t>
            </a:r>
            <a:r>
              <a:rPr lang="en-US" dirty="0"/>
              <a:t>. Set the flow rate you want to match maximum output. 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b="1" dirty="0" smtClean="0"/>
              <a:t>This </a:t>
            </a:r>
            <a:r>
              <a:rPr lang="en-US" sz="1800" b="1" dirty="0"/>
              <a:t>setting appears on the FT420 ONLY.</a:t>
            </a:r>
            <a:endParaRPr lang="en-US" sz="1800" dirty="0"/>
          </a:p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Settings Overview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F62D23C-4E40-4C68-80C3-32C753D7500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Text Placeholder 6"/>
          <p:cNvSpPr txBox="1">
            <a:spLocks/>
          </p:cNvSpPr>
          <p:nvPr/>
        </p:nvSpPr>
        <p:spPr>
          <a:xfrm>
            <a:off x="285750" y="1122364"/>
            <a:ext cx="8534400" cy="4751386"/>
          </a:xfrm>
          <a:prstGeom prst="rect">
            <a:avLst/>
          </a:prstGeom>
        </p:spPr>
        <p:txBody>
          <a:bodyPr/>
          <a:lstStyle>
            <a:lvl1pPr marL="269875" indent="-269875" algn="l" rtl="0" eaLnBrk="1" fontAlgn="base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007CAA"/>
              </a:buClr>
              <a:buFont typeface="E+H Serif" pitchFamily="18" charset="0"/>
              <a:buChar char="•"/>
              <a:defRPr sz="2400">
                <a:solidFill>
                  <a:srgbClr val="000000"/>
                </a:solidFill>
                <a:latin typeface="Franklin Gothic Demi" pitchFamily="34" charset="0"/>
                <a:ea typeface="+mn-ea"/>
                <a:cs typeface="+mn-cs"/>
              </a:defRPr>
            </a:lvl1pPr>
            <a:lvl2pPr marL="541338" indent="-271463" algn="l" rtl="0" eaLnBrk="1" fontAlgn="base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007CAA"/>
              </a:buClr>
              <a:buFont typeface="E+H Serif" pitchFamily="18" charset="0"/>
              <a:buChar char="•"/>
              <a:defRPr sz="2000">
                <a:solidFill>
                  <a:srgbClr val="000000"/>
                </a:solidFill>
                <a:latin typeface="Franklin Gothic Demi" pitchFamily="34" charset="0"/>
              </a:defRPr>
            </a:lvl2pPr>
            <a:lvl3pPr marL="717550" indent="-182563" algn="l" rtl="0" eaLnBrk="1" fontAlgn="base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007CAA"/>
              </a:buClr>
              <a:buFont typeface="E+H Serif" pitchFamily="18" charset="0"/>
              <a:buChar char="•"/>
              <a:defRPr sz="1800" baseline="0">
                <a:solidFill>
                  <a:srgbClr val="000000"/>
                </a:solidFill>
                <a:latin typeface="Franklin Gothic Demi" pitchFamily="34" charset="0"/>
              </a:defRPr>
            </a:lvl3pPr>
            <a:lvl4pPr marL="900113" indent="-176213" algn="l" rtl="0" eaLnBrk="1" fontAlgn="base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007CAA"/>
              </a:buClr>
              <a:buFont typeface="E+H Serif" pitchFamily="18" charset="0"/>
              <a:buChar char="•"/>
              <a:defRPr sz="1600" baseline="0">
                <a:solidFill>
                  <a:srgbClr val="000000"/>
                </a:solidFill>
                <a:latin typeface="Franklin Gothic Demi" pitchFamily="34" charset="0"/>
              </a:defRPr>
            </a:lvl4pPr>
            <a:lvl5pPr marL="1074738" indent="-182563" algn="l" rtl="0" eaLnBrk="1" fontAlgn="base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007CAA"/>
              </a:buClr>
              <a:buFont typeface="E+H Serif" pitchFamily="18" charset="0"/>
              <a:buChar char="•"/>
              <a:defRPr sz="1400">
                <a:solidFill>
                  <a:srgbClr val="000000"/>
                </a:solidFill>
                <a:latin typeface="Franklin Gothic Demi" pitchFamily="34" charset="0"/>
              </a:defRPr>
            </a:lvl5pPr>
            <a:lvl6pPr marL="2252663" indent="-179388" algn="l" rtl="0" eaLnBrk="1" fontAlgn="base" hangingPunct="1">
              <a:lnSpc>
                <a:spcPct val="110000"/>
              </a:lnSpc>
              <a:spcBef>
                <a:spcPct val="90000"/>
              </a:spcBef>
              <a:spcAft>
                <a:spcPct val="0"/>
              </a:spcAft>
              <a:buClr>
                <a:srgbClr val="0088FF"/>
              </a:buClr>
              <a:buFont typeface="Wingdings" pitchFamily="2" charset="2"/>
              <a:buChar char="n"/>
              <a:defRPr sz="1600">
                <a:solidFill>
                  <a:srgbClr val="000000"/>
                </a:solidFill>
                <a:latin typeface="+mn-lt"/>
              </a:defRPr>
            </a:lvl6pPr>
            <a:lvl7pPr marL="2709863" indent="-179388" algn="l" rtl="0" eaLnBrk="1" fontAlgn="base" hangingPunct="1">
              <a:lnSpc>
                <a:spcPct val="110000"/>
              </a:lnSpc>
              <a:spcBef>
                <a:spcPct val="90000"/>
              </a:spcBef>
              <a:spcAft>
                <a:spcPct val="0"/>
              </a:spcAft>
              <a:buClr>
                <a:srgbClr val="0088FF"/>
              </a:buClr>
              <a:buFont typeface="Wingdings" pitchFamily="2" charset="2"/>
              <a:buChar char="n"/>
              <a:defRPr sz="1600">
                <a:solidFill>
                  <a:srgbClr val="000000"/>
                </a:solidFill>
                <a:latin typeface="+mn-lt"/>
              </a:defRPr>
            </a:lvl7pPr>
            <a:lvl8pPr marL="3167063" indent="-179388" algn="l" rtl="0" eaLnBrk="1" fontAlgn="base" hangingPunct="1">
              <a:lnSpc>
                <a:spcPct val="110000"/>
              </a:lnSpc>
              <a:spcBef>
                <a:spcPct val="90000"/>
              </a:spcBef>
              <a:spcAft>
                <a:spcPct val="0"/>
              </a:spcAft>
              <a:buClr>
                <a:srgbClr val="0088FF"/>
              </a:buClr>
              <a:buFont typeface="Wingdings" pitchFamily="2" charset="2"/>
              <a:buChar char="n"/>
              <a:defRPr sz="1600">
                <a:solidFill>
                  <a:srgbClr val="000000"/>
                </a:solidFill>
                <a:latin typeface="+mn-lt"/>
              </a:defRPr>
            </a:lvl8pPr>
            <a:lvl9pPr marL="3624263" indent="-179388" algn="l" rtl="0" eaLnBrk="1" fontAlgn="base" hangingPunct="1">
              <a:lnSpc>
                <a:spcPct val="110000"/>
              </a:lnSpc>
              <a:spcBef>
                <a:spcPct val="90000"/>
              </a:spcBef>
              <a:spcAft>
                <a:spcPct val="0"/>
              </a:spcAft>
              <a:buClr>
                <a:srgbClr val="0088FF"/>
              </a:buClr>
              <a:buFont typeface="Wingdings" pitchFamily="2" charset="2"/>
              <a:buChar char="n"/>
              <a:defRPr sz="1600">
                <a:solidFill>
                  <a:srgbClr val="000000"/>
                </a:solidFill>
                <a:latin typeface="+mn-lt"/>
              </a:defRPr>
            </a:lvl9pPr>
          </a:lstStyle>
          <a:p>
            <a:pPr algn="ctr"/>
            <a:endParaRPr lang="en-US" sz="2800" kern="0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26" t="8587" r="18289" b="3733"/>
          <a:stretch/>
        </p:blipFill>
        <p:spPr>
          <a:xfrm>
            <a:off x="318977" y="1233377"/>
            <a:ext cx="4263656" cy="4284921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1796902" y="2654534"/>
            <a:ext cx="1635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Digital-7 Italic" panose="02000000000000000000" pitchFamily="2" charset="0"/>
              </a:rPr>
              <a:t>0000000.0</a:t>
            </a:r>
            <a:endParaRPr lang="en-US" sz="2000" dirty="0" smtClean="0">
              <a:latin typeface="Digital-7 Italic" panose="02000000000000000000" pitchFamily="2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85998" y="3082426"/>
            <a:ext cx="1425871" cy="206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SET 20</a:t>
            </a:r>
          </a:p>
        </p:txBody>
      </p:sp>
      <p:sp>
        <p:nvSpPr>
          <p:cNvPr id="9" name="Oval 8"/>
          <p:cNvSpPr/>
          <p:nvPr/>
        </p:nvSpPr>
        <p:spPr>
          <a:xfrm>
            <a:off x="2307264" y="2956859"/>
            <a:ext cx="441789" cy="44178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err="1" smtClean="0">
              <a:solidFill>
                <a:srgbClr val="000000"/>
              </a:solidFill>
              <a:latin typeface="E+H Serif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696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4986670" y="1398588"/>
            <a:ext cx="3795380" cy="4751387"/>
          </a:xfrm>
        </p:spPr>
        <p:txBody>
          <a:bodyPr/>
          <a:lstStyle/>
          <a:p>
            <a:r>
              <a:rPr lang="en-US" b="1" dirty="0"/>
              <a:t>*NOTE: </a:t>
            </a:r>
            <a:r>
              <a:rPr lang="en-US" dirty="0"/>
              <a:t>Use the up arrow key </a:t>
            </a:r>
            <a:r>
              <a:rPr lang="en-US" dirty="0" smtClean="0"/>
              <a:t>        to </a:t>
            </a:r>
            <a:r>
              <a:rPr lang="en-US" dirty="0"/>
              <a:t>reach your desired digit. Then press the left arrow key </a:t>
            </a:r>
            <a:r>
              <a:rPr lang="en-US" dirty="0" smtClean="0"/>
              <a:t>       to </a:t>
            </a:r>
            <a:r>
              <a:rPr lang="en-US" dirty="0"/>
              <a:t>move </a:t>
            </a:r>
            <a:r>
              <a:rPr lang="en-US" dirty="0" smtClean="0"/>
              <a:t>to </a:t>
            </a:r>
            <a:r>
              <a:rPr lang="en-US" dirty="0"/>
              <a:t>the next digit. Repeat the process until the entire number is entered.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Settings Overview</a:t>
            </a:r>
            <a:endParaRPr lang="en-US" dirty="0"/>
          </a:p>
        </p:txBody>
      </p:sp>
      <p:sp>
        <p:nvSpPr>
          <p:cNvPr id="7" name="Text Placeholder 6"/>
          <p:cNvSpPr txBox="1">
            <a:spLocks/>
          </p:cNvSpPr>
          <p:nvPr/>
        </p:nvSpPr>
        <p:spPr>
          <a:xfrm>
            <a:off x="285750" y="1122364"/>
            <a:ext cx="8534400" cy="4751386"/>
          </a:xfrm>
          <a:prstGeom prst="rect">
            <a:avLst/>
          </a:prstGeom>
        </p:spPr>
        <p:txBody>
          <a:bodyPr/>
          <a:lstStyle>
            <a:lvl1pPr marL="269875" indent="-269875" algn="l" rtl="0" eaLnBrk="1" fontAlgn="base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007CAA"/>
              </a:buClr>
              <a:buFont typeface="E+H Serif" pitchFamily="18" charset="0"/>
              <a:buChar char="•"/>
              <a:defRPr sz="2400">
                <a:solidFill>
                  <a:srgbClr val="000000"/>
                </a:solidFill>
                <a:latin typeface="Franklin Gothic Demi" pitchFamily="34" charset="0"/>
                <a:ea typeface="+mn-ea"/>
                <a:cs typeface="+mn-cs"/>
              </a:defRPr>
            </a:lvl1pPr>
            <a:lvl2pPr marL="541338" indent="-271463" algn="l" rtl="0" eaLnBrk="1" fontAlgn="base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007CAA"/>
              </a:buClr>
              <a:buFont typeface="E+H Serif" pitchFamily="18" charset="0"/>
              <a:buChar char="•"/>
              <a:defRPr sz="2000">
                <a:solidFill>
                  <a:srgbClr val="000000"/>
                </a:solidFill>
                <a:latin typeface="Franklin Gothic Demi" pitchFamily="34" charset="0"/>
              </a:defRPr>
            </a:lvl2pPr>
            <a:lvl3pPr marL="717550" indent="-182563" algn="l" rtl="0" eaLnBrk="1" fontAlgn="base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007CAA"/>
              </a:buClr>
              <a:buFont typeface="E+H Serif" pitchFamily="18" charset="0"/>
              <a:buChar char="•"/>
              <a:defRPr sz="1800" baseline="0">
                <a:solidFill>
                  <a:srgbClr val="000000"/>
                </a:solidFill>
                <a:latin typeface="Franklin Gothic Demi" pitchFamily="34" charset="0"/>
              </a:defRPr>
            </a:lvl3pPr>
            <a:lvl4pPr marL="900113" indent="-176213" algn="l" rtl="0" eaLnBrk="1" fontAlgn="base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007CAA"/>
              </a:buClr>
              <a:buFont typeface="E+H Serif" pitchFamily="18" charset="0"/>
              <a:buChar char="•"/>
              <a:defRPr sz="1600" baseline="0">
                <a:solidFill>
                  <a:srgbClr val="000000"/>
                </a:solidFill>
                <a:latin typeface="Franklin Gothic Demi" pitchFamily="34" charset="0"/>
              </a:defRPr>
            </a:lvl4pPr>
            <a:lvl5pPr marL="1074738" indent="-182563" algn="l" rtl="0" eaLnBrk="1" fontAlgn="base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007CAA"/>
              </a:buClr>
              <a:buFont typeface="E+H Serif" pitchFamily="18" charset="0"/>
              <a:buChar char="•"/>
              <a:defRPr sz="1400">
                <a:solidFill>
                  <a:srgbClr val="000000"/>
                </a:solidFill>
                <a:latin typeface="Franklin Gothic Demi" pitchFamily="34" charset="0"/>
              </a:defRPr>
            </a:lvl5pPr>
            <a:lvl6pPr marL="2252663" indent="-179388" algn="l" rtl="0" eaLnBrk="1" fontAlgn="base" hangingPunct="1">
              <a:lnSpc>
                <a:spcPct val="110000"/>
              </a:lnSpc>
              <a:spcBef>
                <a:spcPct val="90000"/>
              </a:spcBef>
              <a:spcAft>
                <a:spcPct val="0"/>
              </a:spcAft>
              <a:buClr>
                <a:srgbClr val="0088FF"/>
              </a:buClr>
              <a:buFont typeface="Wingdings" pitchFamily="2" charset="2"/>
              <a:buChar char="n"/>
              <a:defRPr sz="1600">
                <a:solidFill>
                  <a:srgbClr val="000000"/>
                </a:solidFill>
                <a:latin typeface="+mn-lt"/>
              </a:defRPr>
            </a:lvl6pPr>
            <a:lvl7pPr marL="2709863" indent="-179388" algn="l" rtl="0" eaLnBrk="1" fontAlgn="base" hangingPunct="1">
              <a:lnSpc>
                <a:spcPct val="110000"/>
              </a:lnSpc>
              <a:spcBef>
                <a:spcPct val="90000"/>
              </a:spcBef>
              <a:spcAft>
                <a:spcPct val="0"/>
              </a:spcAft>
              <a:buClr>
                <a:srgbClr val="0088FF"/>
              </a:buClr>
              <a:buFont typeface="Wingdings" pitchFamily="2" charset="2"/>
              <a:buChar char="n"/>
              <a:defRPr sz="1600">
                <a:solidFill>
                  <a:srgbClr val="000000"/>
                </a:solidFill>
                <a:latin typeface="+mn-lt"/>
              </a:defRPr>
            </a:lvl7pPr>
            <a:lvl8pPr marL="3167063" indent="-179388" algn="l" rtl="0" eaLnBrk="1" fontAlgn="base" hangingPunct="1">
              <a:lnSpc>
                <a:spcPct val="110000"/>
              </a:lnSpc>
              <a:spcBef>
                <a:spcPct val="90000"/>
              </a:spcBef>
              <a:spcAft>
                <a:spcPct val="0"/>
              </a:spcAft>
              <a:buClr>
                <a:srgbClr val="0088FF"/>
              </a:buClr>
              <a:buFont typeface="Wingdings" pitchFamily="2" charset="2"/>
              <a:buChar char="n"/>
              <a:defRPr sz="1600">
                <a:solidFill>
                  <a:srgbClr val="000000"/>
                </a:solidFill>
                <a:latin typeface="+mn-lt"/>
              </a:defRPr>
            </a:lvl8pPr>
            <a:lvl9pPr marL="3624263" indent="-179388" algn="l" rtl="0" eaLnBrk="1" fontAlgn="base" hangingPunct="1">
              <a:lnSpc>
                <a:spcPct val="110000"/>
              </a:lnSpc>
              <a:spcBef>
                <a:spcPct val="90000"/>
              </a:spcBef>
              <a:spcAft>
                <a:spcPct val="0"/>
              </a:spcAft>
              <a:buClr>
                <a:srgbClr val="0088FF"/>
              </a:buClr>
              <a:buFont typeface="Wingdings" pitchFamily="2" charset="2"/>
              <a:buChar char="n"/>
              <a:defRPr sz="1600">
                <a:solidFill>
                  <a:srgbClr val="000000"/>
                </a:solidFill>
                <a:latin typeface="+mn-lt"/>
              </a:defRPr>
            </a:lvl9pPr>
          </a:lstStyle>
          <a:p>
            <a:pPr algn="ctr"/>
            <a:endParaRPr lang="en-US" sz="2800" kern="0" dirty="0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26" t="8587" r="18289" b="3733"/>
          <a:stretch/>
        </p:blipFill>
        <p:spPr>
          <a:xfrm>
            <a:off x="318977" y="1233377"/>
            <a:ext cx="4263656" cy="4284921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1796902" y="2654534"/>
            <a:ext cx="1635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Digital-7 Italic" panose="02000000000000000000" pitchFamily="2" charset="0"/>
              </a:rPr>
              <a:t>0000000.0</a:t>
            </a:r>
            <a:endParaRPr lang="en-US" sz="2000" dirty="0" smtClean="0">
              <a:latin typeface="Digital-7 Italic" panose="02000000000000000000" pitchFamily="2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85998" y="3082426"/>
            <a:ext cx="1425871" cy="206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SET 20</a:t>
            </a:r>
          </a:p>
        </p:txBody>
      </p:sp>
      <p:sp>
        <p:nvSpPr>
          <p:cNvPr id="8" name="Oval 7"/>
          <p:cNvSpPr/>
          <p:nvPr/>
        </p:nvSpPr>
        <p:spPr>
          <a:xfrm>
            <a:off x="2215999" y="3351049"/>
            <a:ext cx="1184201" cy="118420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err="1" smtClean="0">
              <a:solidFill>
                <a:srgbClr val="000000"/>
              </a:solidFill>
              <a:latin typeface="E+H Serif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556572" y="1816782"/>
            <a:ext cx="446864" cy="427849"/>
            <a:chOff x="5132003" y="5222937"/>
            <a:chExt cx="446864" cy="427849"/>
          </a:xfrm>
        </p:grpSpPr>
        <p:sp>
          <p:nvSpPr>
            <p:cNvPr id="10" name="Rounded Rectangle 9"/>
            <p:cNvSpPr/>
            <p:nvPr/>
          </p:nvSpPr>
          <p:spPr>
            <a:xfrm>
              <a:off x="5132003" y="5222937"/>
              <a:ext cx="446864" cy="427849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 err="1" smtClean="0">
                <a:solidFill>
                  <a:srgbClr val="000000"/>
                </a:solidFill>
                <a:latin typeface="E+H Serif" pitchFamily="18" charset="0"/>
              </a:endParaRPr>
            </a:p>
          </p:txBody>
        </p:sp>
        <p:sp>
          <p:nvSpPr>
            <p:cNvPr id="11" name="Isosceles Triangle 10"/>
            <p:cNvSpPr/>
            <p:nvPr/>
          </p:nvSpPr>
          <p:spPr>
            <a:xfrm>
              <a:off x="5211596" y="5299992"/>
              <a:ext cx="287677" cy="273737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 err="1" smtClean="0">
                <a:solidFill>
                  <a:srgbClr val="000000"/>
                </a:solidFill>
                <a:latin typeface="E+H Serif" pitchFamily="18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 rot="16200000">
            <a:off x="6874853" y="2608426"/>
            <a:ext cx="446864" cy="427849"/>
            <a:chOff x="5132003" y="5222937"/>
            <a:chExt cx="446864" cy="427849"/>
          </a:xfrm>
        </p:grpSpPr>
        <p:sp>
          <p:nvSpPr>
            <p:cNvPr id="13" name="Rounded Rectangle 12"/>
            <p:cNvSpPr/>
            <p:nvPr/>
          </p:nvSpPr>
          <p:spPr>
            <a:xfrm>
              <a:off x="5132003" y="5222937"/>
              <a:ext cx="446864" cy="427849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 err="1" smtClean="0">
                <a:solidFill>
                  <a:srgbClr val="000000"/>
                </a:solidFill>
                <a:latin typeface="E+H Serif" pitchFamily="18" charset="0"/>
              </a:endParaRPr>
            </a:p>
          </p:txBody>
        </p:sp>
        <p:sp>
          <p:nvSpPr>
            <p:cNvPr id="14" name="Isosceles Triangle 13"/>
            <p:cNvSpPr/>
            <p:nvPr/>
          </p:nvSpPr>
          <p:spPr>
            <a:xfrm>
              <a:off x="5211596" y="5299992"/>
              <a:ext cx="287677" cy="273737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 err="1" smtClean="0">
                <a:solidFill>
                  <a:srgbClr val="000000"/>
                </a:solidFill>
                <a:latin typeface="E+H Serif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73453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 is the </a:t>
            </a:r>
            <a:r>
              <a:rPr lang="en-US" dirty="0">
                <a:solidFill>
                  <a:srgbClr val="0571DD"/>
                </a:solidFill>
              </a:rPr>
              <a:t>decimal point</a:t>
            </a:r>
            <a:r>
              <a:rPr lang="en-US" dirty="0"/>
              <a:t>. It toggles back and forth with </a:t>
            </a:r>
            <a:r>
              <a:rPr lang="en-US" dirty="0" smtClean="0"/>
              <a:t>the up arrow key	    .        Set </a:t>
            </a:r>
            <a:r>
              <a:rPr lang="en-US" dirty="0"/>
              <a:t>as many decimal places as needed</a:t>
            </a:r>
            <a:r>
              <a:rPr lang="en-US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For </a:t>
            </a:r>
            <a:r>
              <a:rPr lang="en-US" dirty="0"/>
              <a:t>higher flows, no decimal allows maximum number of whole digits.</a:t>
            </a:r>
          </a:p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Settings Overview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5F62D23C-4E40-4C68-80C3-32C753D7500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7" name="Text Placeholder 6"/>
          <p:cNvSpPr txBox="1">
            <a:spLocks/>
          </p:cNvSpPr>
          <p:nvPr/>
        </p:nvSpPr>
        <p:spPr>
          <a:xfrm>
            <a:off x="285750" y="1122364"/>
            <a:ext cx="8534400" cy="4751386"/>
          </a:xfrm>
          <a:prstGeom prst="rect">
            <a:avLst/>
          </a:prstGeom>
        </p:spPr>
        <p:txBody>
          <a:bodyPr/>
          <a:lstStyle>
            <a:lvl1pPr marL="269875" indent="-269875" algn="l" rtl="0" eaLnBrk="1" fontAlgn="base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007CAA"/>
              </a:buClr>
              <a:buFont typeface="E+H Serif" pitchFamily="18" charset="0"/>
              <a:buChar char="•"/>
              <a:defRPr sz="2400">
                <a:solidFill>
                  <a:srgbClr val="000000"/>
                </a:solidFill>
                <a:latin typeface="Franklin Gothic Demi" pitchFamily="34" charset="0"/>
                <a:ea typeface="+mn-ea"/>
                <a:cs typeface="+mn-cs"/>
              </a:defRPr>
            </a:lvl1pPr>
            <a:lvl2pPr marL="541338" indent="-271463" algn="l" rtl="0" eaLnBrk="1" fontAlgn="base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007CAA"/>
              </a:buClr>
              <a:buFont typeface="E+H Serif" pitchFamily="18" charset="0"/>
              <a:buChar char="•"/>
              <a:defRPr sz="2000">
                <a:solidFill>
                  <a:srgbClr val="000000"/>
                </a:solidFill>
                <a:latin typeface="Franklin Gothic Demi" pitchFamily="34" charset="0"/>
              </a:defRPr>
            </a:lvl2pPr>
            <a:lvl3pPr marL="717550" indent="-182563" algn="l" rtl="0" eaLnBrk="1" fontAlgn="base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007CAA"/>
              </a:buClr>
              <a:buFont typeface="E+H Serif" pitchFamily="18" charset="0"/>
              <a:buChar char="•"/>
              <a:defRPr sz="1800" baseline="0">
                <a:solidFill>
                  <a:srgbClr val="000000"/>
                </a:solidFill>
                <a:latin typeface="Franklin Gothic Demi" pitchFamily="34" charset="0"/>
              </a:defRPr>
            </a:lvl3pPr>
            <a:lvl4pPr marL="900113" indent="-176213" algn="l" rtl="0" eaLnBrk="1" fontAlgn="base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007CAA"/>
              </a:buClr>
              <a:buFont typeface="E+H Serif" pitchFamily="18" charset="0"/>
              <a:buChar char="•"/>
              <a:defRPr sz="1600" baseline="0">
                <a:solidFill>
                  <a:srgbClr val="000000"/>
                </a:solidFill>
                <a:latin typeface="Franklin Gothic Demi" pitchFamily="34" charset="0"/>
              </a:defRPr>
            </a:lvl4pPr>
            <a:lvl5pPr marL="1074738" indent="-182563" algn="l" rtl="0" eaLnBrk="1" fontAlgn="base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007CAA"/>
              </a:buClr>
              <a:buFont typeface="E+H Serif" pitchFamily="18" charset="0"/>
              <a:buChar char="•"/>
              <a:defRPr sz="1400">
                <a:solidFill>
                  <a:srgbClr val="000000"/>
                </a:solidFill>
                <a:latin typeface="Franklin Gothic Demi" pitchFamily="34" charset="0"/>
              </a:defRPr>
            </a:lvl5pPr>
            <a:lvl6pPr marL="2252663" indent="-179388" algn="l" rtl="0" eaLnBrk="1" fontAlgn="base" hangingPunct="1">
              <a:lnSpc>
                <a:spcPct val="110000"/>
              </a:lnSpc>
              <a:spcBef>
                <a:spcPct val="90000"/>
              </a:spcBef>
              <a:spcAft>
                <a:spcPct val="0"/>
              </a:spcAft>
              <a:buClr>
                <a:srgbClr val="0088FF"/>
              </a:buClr>
              <a:buFont typeface="Wingdings" pitchFamily="2" charset="2"/>
              <a:buChar char="n"/>
              <a:defRPr sz="1600">
                <a:solidFill>
                  <a:srgbClr val="000000"/>
                </a:solidFill>
                <a:latin typeface="+mn-lt"/>
              </a:defRPr>
            </a:lvl6pPr>
            <a:lvl7pPr marL="2709863" indent="-179388" algn="l" rtl="0" eaLnBrk="1" fontAlgn="base" hangingPunct="1">
              <a:lnSpc>
                <a:spcPct val="110000"/>
              </a:lnSpc>
              <a:spcBef>
                <a:spcPct val="90000"/>
              </a:spcBef>
              <a:spcAft>
                <a:spcPct val="0"/>
              </a:spcAft>
              <a:buClr>
                <a:srgbClr val="0088FF"/>
              </a:buClr>
              <a:buFont typeface="Wingdings" pitchFamily="2" charset="2"/>
              <a:buChar char="n"/>
              <a:defRPr sz="1600">
                <a:solidFill>
                  <a:srgbClr val="000000"/>
                </a:solidFill>
                <a:latin typeface="+mn-lt"/>
              </a:defRPr>
            </a:lvl7pPr>
            <a:lvl8pPr marL="3167063" indent="-179388" algn="l" rtl="0" eaLnBrk="1" fontAlgn="base" hangingPunct="1">
              <a:lnSpc>
                <a:spcPct val="110000"/>
              </a:lnSpc>
              <a:spcBef>
                <a:spcPct val="90000"/>
              </a:spcBef>
              <a:spcAft>
                <a:spcPct val="0"/>
              </a:spcAft>
              <a:buClr>
                <a:srgbClr val="0088FF"/>
              </a:buClr>
              <a:buFont typeface="Wingdings" pitchFamily="2" charset="2"/>
              <a:buChar char="n"/>
              <a:defRPr sz="1600">
                <a:solidFill>
                  <a:srgbClr val="000000"/>
                </a:solidFill>
                <a:latin typeface="+mn-lt"/>
              </a:defRPr>
            </a:lvl8pPr>
            <a:lvl9pPr marL="3624263" indent="-179388" algn="l" rtl="0" eaLnBrk="1" fontAlgn="base" hangingPunct="1">
              <a:lnSpc>
                <a:spcPct val="110000"/>
              </a:lnSpc>
              <a:spcBef>
                <a:spcPct val="90000"/>
              </a:spcBef>
              <a:spcAft>
                <a:spcPct val="0"/>
              </a:spcAft>
              <a:buClr>
                <a:srgbClr val="0088FF"/>
              </a:buClr>
              <a:buFont typeface="Wingdings" pitchFamily="2" charset="2"/>
              <a:buChar char="n"/>
              <a:defRPr sz="1600">
                <a:solidFill>
                  <a:srgbClr val="000000"/>
                </a:solidFill>
                <a:latin typeface="+mn-lt"/>
              </a:defRPr>
            </a:lvl9pPr>
          </a:lstStyle>
          <a:p>
            <a:pPr algn="ctr"/>
            <a:endParaRPr lang="en-US" sz="2800" kern="0" dirty="0"/>
          </a:p>
        </p:txBody>
      </p:sp>
      <p:grpSp>
        <p:nvGrpSpPr>
          <p:cNvPr id="10" name="Group 9"/>
          <p:cNvGrpSpPr/>
          <p:nvPr/>
        </p:nvGrpSpPr>
        <p:grpSpPr>
          <a:xfrm>
            <a:off x="318977" y="1233377"/>
            <a:ext cx="4263656" cy="4284921"/>
            <a:chOff x="318977" y="1233377"/>
            <a:chExt cx="4263656" cy="4284921"/>
          </a:xfrm>
        </p:grpSpPr>
        <p:pic>
          <p:nvPicPr>
            <p:cNvPr id="24" name="Picture 2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026" t="8587" r="18289" b="3733"/>
            <a:stretch/>
          </p:blipFill>
          <p:spPr>
            <a:xfrm>
              <a:off x="318977" y="1233377"/>
              <a:ext cx="4263656" cy="4284921"/>
            </a:xfrm>
            <a:prstGeom prst="rect">
              <a:avLst/>
            </a:prstGeom>
          </p:spPr>
        </p:pic>
        <p:sp>
          <p:nvSpPr>
            <p:cNvPr id="25" name="TextBox 24"/>
            <p:cNvSpPr txBox="1"/>
            <p:nvPr/>
          </p:nvSpPr>
          <p:spPr>
            <a:xfrm>
              <a:off x="1796902" y="2654534"/>
              <a:ext cx="163519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Digital-7 Italic" panose="02000000000000000000" pitchFamily="2" charset="0"/>
                </a:rPr>
                <a:t>         0.00</a:t>
              </a:r>
              <a:endParaRPr lang="en-US" sz="2000" dirty="0" smtClean="0">
                <a:latin typeface="Digital-7 Italic" panose="02000000000000000000" pitchFamily="2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 rot="10800000">
              <a:off x="1666230" y="2707238"/>
              <a:ext cx="35087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Digital-7 Italic" panose="02000000000000000000" pitchFamily="2" charset="0"/>
                </a:rPr>
                <a:t>p</a:t>
              </a:r>
            </a:p>
          </p:txBody>
        </p:sp>
      </p:grpSp>
      <p:sp>
        <p:nvSpPr>
          <p:cNvPr id="9" name="Oval 8"/>
          <p:cNvSpPr/>
          <p:nvPr/>
        </p:nvSpPr>
        <p:spPr>
          <a:xfrm>
            <a:off x="1620772" y="2735965"/>
            <a:ext cx="441789" cy="44178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err="1" smtClean="0">
              <a:solidFill>
                <a:srgbClr val="000000"/>
              </a:solidFill>
              <a:latin typeface="E+H Serif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7227717" y="2153113"/>
            <a:ext cx="446864" cy="427849"/>
            <a:chOff x="5132003" y="5222937"/>
            <a:chExt cx="446864" cy="427849"/>
          </a:xfrm>
        </p:grpSpPr>
        <p:sp>
          <p:nvSpPr>
            <p:cNvPr id="2" name="Rounded Rectangle 1"/>
            <p:cNvSpPr/>
            <p:nvPr/>
          </p:nvSpPr>
          <p:spPr>
            <a:xfrm>
              <a:off x="5132003" y="5222937"/>
              <a:ext cx="446864" cy="427849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 err="1" smtClean="0">
                <a:solidFill>
                  <a:srgbClr val="000000"/>
                </a:solidFill>
                <a:latin typeface="E+H Serif" pitchFamily="18" charset="0"/>
              </a:endParaRPr>
            </a:p>
          </p:txBody>
        </p:sp>
        <p:sp>
          <p:nvSpPr>
            <p:cNvPr id="3" name="Isosceles Triangle 2"/>
            <p:cNvSpPr/>
            <p:nvPr/>
          </p:nvSpPr>
          <p:spPr>
            <a:xfrm>
              <a:off x="5211596" y="5299992"/>
              <a:ext cx="287677" cy="273737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 err="1" smtClean="0">
                <a:solidFill>
                  <a:srgbClr val="000000"/>
                </a:solidFill>
                <a:latin typeface="E+H Serif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86454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MIN is the time base, for example, gallons </a:t>
            </a:r>
            <a:r>
              <a:rPr lang="en-US" i="1" dirty="0"/>
              <a:t>per </a:t>
            </a:r>
            <a:r>
              <a:rPr lang="en-US" i="1" dirty="0">
                <a:solidFill>
                  <a:srgbClr val="0571DD"/>
                </a:solidFill>
              </a:rPr>
              <a:t>minute</a:t>
            </a:r>
            <a:r>
              <a:rPr lang="en-US" dirty="0"/>
              <a:t>. 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Use the up arrow key       to </a:t>
            </a:r>
            <a:r>
              <a:rPr lang="en-US" dirty="0"/>
              <a:t>select sec/min/hour/day. </a:t>
            </a:r>
          </a:p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Settings Overview</a:t>
            </a:r>
            <a:endParaRPr lang="en-US" dirty="0"/>
          </a:p>
        </p:txBody>
      </p:sp>
      <p:sp>
        <p:nvSpPr>
          <p:cNvPr id="7" name="Text Placeholder 6"/>
          <p:cNvSpPr txBox="1">
            <a:spLocks/>
          </p:cNvSpPr>
          <p:nvPr/>
        </p:nvSpPr>
        <p:spPr>
          <a:xfrm>
            <a:off x="285750" y="1122364"/>
            <a:ext cx="8534400" cy="4751386"/>
          </a:xfrm>
          <a:prstGeom prst="rect">
            <a:avLst/>
          </a:prstGeom>
        </p:spPr>
        <p:txBody>
          <a:bodyPr/>
          <a:lstStyle>
            <a:lvl1pPr marL="269875" indent="-269875" algn="l" rtl="0" eaLnBrk="1" fontAlgn="base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007CAA"/>
              </a:buClr>
              <a:buFont typeface="E+H Serif" pitchFamily="18" charset="0"/>
              <a:buChar char="•"/>
              <a:defRPr sz="2400">
                <a:solidFill>
                  <a:srgbClr val="000000"/>
                </a:solidFill>
                <a:latin typeface="Franklin Gothic Demi" pitchFamily="34" charset="0"/>
                <a:ea typeface="+mn-ea"/>
                <a:cs typeface="+mn-cs"/>
              </a:defRPr>
            </a:lvl1pPr>
            <a:lvl2pPr marL="541338" indent="-271463" algn="l" rtl="0" eaLnBrk="1" fontAlgn="base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Clr>
                <a:srgbClr val="007CAA"/>
              </a:buClr>
              <a:buFont typeface="E+H Serif" pitchFamily="18" charset="0"/>
              <a:buChar char="•"/>
              <a:defRPr sz="2000">
                <a:solidFill>
                  <a:srgbClr val="000000"/>
                </a:solidFill>
                <a:latin typeface="Franklin Gothic Demi" pitchFamily="34" charset="0"/>
              </a:defRPr>
            </a:lvl2pPr>
            <a:lvl3pPr marL="717550" indent="-182563" algn="l" rtl="0" eaLnBrk="1" fontAlgn="base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007CAA"/>
              </a:buClr>
              <a:buFont typeface="E+H Serif" pitchFamily="18" charset="0"/>
              <a:buChar char="•"/>
              <a:defRPr sz="1800" baseline="0">
                <a:solidFill>
                  <a:srgbClr val="000000"/>
                </a:solidFill>
                <a:latin typeface="Franklin Gothic Demi" pitchFamily="34" charset="0"/>
              </a:defRPr>
            </a:lvl3pPr>
            <a:lvl4pPr marL="900113" indent="-176213" algn="l" rtl="0" eaLnBrk="1" fontAlgn="base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007CAA"/>
              </a:buClr>
              <a:buFont typeface="E+H Serif" pitchFamily="18" charset="0"/>
              <a:buChar char="•"/>
              <a:defRPr sz="1600" baseline="0">
                <a:solidFill>
                  <a:srgbClr val="000000"/>
                </a:solidFill>
                <a:latin typeface="Franklin Gothic Demi" pitchFamily="34" charset="0"/>
              </a:defRPr>
            </a:lvl4pPr>
            <a:lvl5pPr marL="1074738" indent="-182563" algn="l" rtl="0" eaLnBrk="1" fontAlgn="base" hangingPunct="1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Clr>
                <a:srgbClr val="007CAA"/>
              </a:buClr>
              <a:buFont typeface="E+H Serif" pitchFamily="18" charset="0"/>
              <a:buChar char="•"/>
              <a:defRPr sz="1400">
                <a:solidFill>
                  <a:srgbClr val="000000"/>
                </a:solidFill>
                <a:latin typeface="Franklin Gothic Demi" pitchFamily="34" charset="0"/>
              </a:defRPr>
            </a:lvl5pPr>
            <a:lvl6pPr marL="2252663" indent="-179388" algn="l" rtl="0" eaLnBrk="1" fontAlgn="base" hangingPunct="1">
              <a:lnSpc>
                <a:spcPct val="110000"/>
              </a:lnSpc>
              <a:spcBef>
                <a:spcPct val="90000"/>
              </a:spcBef>
              <a:spcAft>
                <a:spcPct val="0"/>
              </a:spcAft>
              <a:buClr>
                <a:srgbClr val="0088FF"/>
              </a:buClr>
              <a:buFont typeface="Wingdings" pitchFamily="2" charset="2"/>
              <a:buChar char="n"/>
              <a:defRPr sz="1600">
                <a:solidFill>
                  <a:srgbClr val="000000"/>
                </a:solidFill>
                <a:latin typeface="+mn-lt"/>
              </a:defRPr>
            </a:lvl6pPr>
            <a:lvl7pPr marL="2709863" indent="-179388" algn="l" rtl="0" eaLnBrk="1" fontAlgn="base" hangingPunct="1">
              <a:lnSpc>
                <a:spcPct val="110000"/>
              </a:lnSpc>
              <a:spcBef>
                <a:spcPct val="90000"/>
              </a:spcBef>
              <a:spcAft>
                <a:spcPct val="0"/>
              </a:spcAft>
              <a:buClr>
                <a:srgbClr val="0088FF"/>
              </a:buClr>
              <a:buFont typeface="Wingdings" pitchFamily="2" charset="2"/>
              <a:buChar char="n"/>
              <a:defRPr sz="1600">
                <a:solidFill>
                  <a:srgbClr val="000000"/>
                </a:solidFill>
                <a:latin typeface="+mn-lt"/>
              </a:defRPr>
            </a:lvl7pPr>
            <a:lvl8pPr marL="3167063" indent="-179388" algn="l" rtl="0" eaLnBrk="1" fontAlgn="base" hangingPunct="1">
              <a:lnSpc>
                <a:spcPct val="110000"/>
              </a:lnSpc>
              <a:spcBef>
                <a:spcPct val="90000"/>
              </a:spcBef>
              <a:spcAft>
                <a:spcPct val="0"/>
              </a:spcAft>
              <a:buClr>
                <a:srgbClr val="0088FF"/>
              </a:buClr>
              <a:buFont typeface="Wingdings" pitchFamily="2" charset="2"/>
              <a:buChar char="n"/>
              <a:defRPr sz="1600">
                <a:solidFill>
                  <a:srgbClr val="000000"/>
                </a:solidFill>
                <a:latin typeface="+mn-lt"/>
              </a:defRPr>
            </a:lvl8pPr>
            <a:lvl9pPr marL="3624263" indent="-179388" algn="l" rtl="0" eaLnBrk="1" fontAlgn="base" hangingPunct="1">
              <a:lnSpc>
                <a:spcPct val="110000"/>
              </a:lnSpc>
              <a:spcBef>
                <a:spcPct val="90000"/>
              </a:spcBef>
              <a:spcAft>
                <a:spcPct val="0"/>
              </a:spcAft>
              <a:buClr>
                <a:srgbClr val="0088FF"/>
              </a:buClr>
              <a:buFont typeface="Wingdings" pitchFamily="2" charset="2"/>
              <a:buChar char="n"/>
              <a:defRPr sz="1600">
                <a:solidFill>
                  <a:srgbClr val="000000"/>
                </a:solidFill>
                <a:latin typeface="+mn-lt"/>
              </a:defRPr>
            </a:lvl9pPr>
          </a:lstStyle>
          <a:p>
            <a:pPr algn="ctr"/>
            <a:endParaRPr lang="en-US" sz="2800" kern="0" dirty="0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26" t="8587" r="18289" b="3733"/>
          <a:stretch/>
        </p:blipFill>
        <p:spPr>
          <a:xfrm>
            <a:off x="318977" y="1233377"/>
            <a:ext cx="4263656" cy="4284921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1555902" y="3003664"/>
            <a:ext cx="55467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MIN</a:t>
            </a:r>
          </a:p>
        </p:txBody>
      </p:sp>
      <p:sp>
        <p:nvSpPr>
          <p:cNvPr id="2" name="Oval 1"/>
          <p:cNvSpPr/>
          <p:nvPr/>
        </p:nvSpPr>
        <p:spPr>
          <a:xfrm>
            <a:off x="1500537" y="2876764"/>
            <a:ext cx="441789" cy="44178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err="1" smtClean="0">
              <a:solidFill>
                <a:srgbClr val="000000"/>
              </a:solidFill>
              <a:latin typeface="E+H Serif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7828977" y="2669809"/>
            <a:ext cx="446864" cy="427849"/>
            <a:chOff x="5132003" y="5222937"/>
            <a:chExt cx="446864" cy="427849"/>
          </a:xfrm>
        </p:grpSpPr>
        <p:sp>
          <p:nvSpPr>
            <p:cNvPr id="9" name="Rounded Rectangle 8"/>
            <p:cNvSpPr/>
            <p:nvPr/>
          </p:nvSpPr>
          <p:spPr>
            <a:xfrm>
              <a:off x="5132003" y="5222937"/>
              <a:ext cx="446864" cy="427849"/>
            </a:xfrm>
            <a:prstGeom prst="round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 err="1" smtClean="0">
                <a:solidFill>
                  <a:srgbClr val="000000"/>
                </a:solidFill>
                <a:latin typeface="E+H Serif" pitchFamily="18" charset="0"/>
              </a:endParaRPr>
            </a:p>
          </p:txBody>
        </p:sp>
        <p:sp>
          <p:nvSpPr>
            <p:cNvPr id="10" name="Isosceles Triangle 9"/>
            <p:cNvSpPr/>
            <p:nvPr/>
          </p:nvSpPr>
          <p:spPr>
            <a:xfrm>
              <a:off x="5211596" y="5299992"/>
              <a:ext cx="287677" cy="273737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 err="1" smtClean="0">
                <a:solidFill>
                  <a:srgbClr val="000000"/>
                </a:solidFill>
                <a:latin typeface="E+H Serif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5650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At a minimum, every FT400-Series flow computer must be programmed with the  </a:t>
            </a:r>
            <a:r>
              <a:rPr lang="en-US" dirty="0" smtClean="0"/>
              <a:t>“</a:t>
            </a:r>
            <a:r>
              <a:rPr lang="en-US" dirty="0"/>
              <a:t>K-factor”.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K-factor =  the number of pulses that the meter produces per gallon of flow.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Settings: K-Factor</a:t>
            </a:r>
            <a:endParaRPr lang="en-US" dirty="0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26" t="8587" r="18289" b="3733"/>
          <a:stretch/>
        </p:blipFill>
        <p:spPr>
          <a:xfrm>
            <a:off x="318977" y="1233377"/>
            <a:ext cx="4263656" cy="4284921"/>
          </a:xfrm>
          <a:prstGeom prst="rect">
            <a:avLst/>
          </a:prstGeom>
        </p:spPr>
      </p:pic>
      <p:sp>
        <p:nvSpPr>
          <p:cNvPr id="54" name="TextBox 53"/>
          <p:cNvSpPr txBox="1"/>
          <p:nvPr/>
        </p:nvSpPr>
        <p:spPr>
          <a:xfrm>
            <a:off x="1796902" y="2654534"/>
            <a:ext cx="1635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Digital-7 Italic" panose="02000000000000000000" pitchFamily="2" charset="0"/>
              </a:rPr>
              <a:t>00000.000</a:t>
            </a:r>
            <a:endParaRPr lang="en-US" sz="2000" dirty="0" smtClean="0">
              <a:latin typeface="Digital-7 Italic" panose="02000000000000000000" pitchFamily="2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643176" y="3082426"/>
            <a:ext cx="1814193" cy="206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>
                <a:latin typeface="Arial" panose="020B0604020202020204" pitchFamily="34" charset="0"/>
                <a:cs typeface="Arial" panose="020B0604020202020204" pitchFamily="34" charset="0"/>
              </a:rPr>
              <a:t>SET K</a:t>
            </a:r>
          </a:p>
        </p:txBody>
      </p:sp>
    </p:spTree>
    <p:extLst>
      <p:ext uri="{BB962C8B-B14F-4D97-AF65-F5344CB8AC3E}">
        <p14:creationId xmlns:p14="http://schemas.microsoft.com/office/powerpoint/2010/main" val="372515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ERSINFO" val="EH1205"/>
  <p:tag name="LANGUAGE" val="1"/>
  <p:tag name="LOGOOPTIMIZATION" val="0"/>
  <p:tag name="CLASSIFICATION" val="0"/>
</p:tagLst>
</file>

<file path=ppt/theme/theme1.xml><?xml version="1.0" encoding="utf-8"?>
<a:theme xmlns:a="http://schemas.openxmlformats.org/drawingml/2006/main" name="Seametrics_OnScree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Seametrics Franklin Gothic">
      <a:majorFont>
        <a:latin typeface="Seametrics-FGH"/>
        <a:ea typeface=""/>
        <a:cs typeface=""/>
      </a:majorFont>
      <a:minorFont>
        <a:latin typeface="Seametrics-FG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7CAA"/>
        </a:solidFill>
        <a:ln>
          <a:noFill/>
        </a:ln>
      </a:spPr>
      <a:bodyPr rtlCol="0" anchor="ctr"/>
      <a:lstStyle>
        <a:defPPr algn="ctr">
          <a:defRPr sz="2000" dirty="0" err="1" smtClean="0">
            <a:solidFill>
              <a:srgbClr val="000000"/>
            </a:solidFill>
            <a:latin typeface="E+H Serif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007CAA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 dirty="0" err="1" smtClean="0">
            <a:latin typeface="+mn-lt"/>
          </a:defRPr>
        </a:defPPr>
      </a:lstStyle>
    </a:txDef>
  </a:objectDefaults>
  <a:extraClrSchemeLst>
    <a:extraClrScheme>
      <a:clrScheme name="Endress+Hauser">
        <a:dk1>
          <a:srgbClr val="000000"/>
        </a:dk1>
        <a:lt1>
          <a:srgbClr val="FFFFFF"/>
        </a:lt1>
        <a:dk2>
          <a:srgbClr val="506671"/>
        </a:dk2>
        <a:lt2>
          <a:srgbClr val="009EE3"/>
        </a:lt2>
        <a:accent1>
          <a:srgbClr val="AED3E7"/>
        </a:accent1>
        <a:accent2>
          <a:srgbClr val="007CAA"/>
        </a:accent2>
        <a:accent3>
          <a:srgbClr val="00597A"/>
        </a:accent3>
        <a:accent4>
          <a:srgbClr val="009EE3"/>
        </a:accent4>
        <a:accent5>
          <a:srgbClr val="7B0040"/>
        </a:accent5>
        <a:accent6>
          <a:srgbClr val="506671"/>
        </a:accent6>
        <a:hlink>
          <a:srgbClr val="009EE3"/>
        </a:hlink>
        <a:folHlink>
          <a:srgbClr val="8FA2AC"/>
        </a:folHlink>
      </a:clrScheme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+H Serif">
      <a:majorFont>
        <a:latin typeface="E+H Serif"/>
        <a:ea typeface=""/>
        <a:cs typeface="E+H Serif Asia_ME"/>
      </a:majorFont>
      <a:minorFont>
        <a:latin typeface="E+H Serif"/>
        <a:ea typeface=""/>
        <a:cs typeface="E+H Serif Asia_M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>
            <a:latin typeface="E+H Serif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dirty="0">
            <a:latin typeface="E+H Serif" pitchFamily="18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+H Serif">
      <a:majorFont>
        <a:latin typeface="E+H Serif"/>
        <a:ea typeface=""/>
        <a:cs typeface="E+H Serif Asia_ME"/>
      </a:majorFont>
      <a:minorFont>
        <a:latin typeface="E+H Serif"/>
        <a:ea typeface=""/>
        <a:cs typeface="E+H Serif Asia_M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>
            <a:latin typeface="E+H Serif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dirty="0">
            <a:latin typeface="E+H Serif" pitchFamily="18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1241</Words>
  <Application>Microsoft Office PowerPoint</Application>
  <PresentationFormat>On-screen Show (4:3)</PresentationFormat>
  <Paragraphs>232</Paragraphs>
  <Slides>23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4" baseType="lpstr">
      <vt:lpstr>Arial</vt:lpstr>
      <vt:lpstr>Digital-7</vt:lpstr>
      <vt:lpstr>Digital-7 Italic</vt:lpstr>
      <vt:lpstr>E+H Serif</vt:lpstr>
      <vt:lpstr>E+H Serif Asia_ME</vt:lpstr>
      <vt:lpstr>Franklin Gothic Book</vt:lpstr>
      <vt:lpstr>Franklin Gothic Demi</vt:lpstr>
      <vt:lpstr>Franklin Gothic Heavy</vt:lpstr>
      <vt:lpstr>Seametrics-FGD</vt:lpstr>
      <vt:lpstr>Wingdings</vt:lpstr>
      <vt:lpstr>Seametrics_OnScreen</vt:lpstr>
      <vt:lpstr>Changing Settings On the Seametrics FT400-Series</vt:lpstr>
      <vt:lpstr>Quick Settings Overview</vt:lpstr>
      <vt:lpstr>Quick Settings Overview</vt:lpstr>
      <vt:lpstr>Quick Settings Overview</vt:lpstr>
      <vt:lpstr>Quick Settings Overview</vt:lpstr>
      <vt:lpstr>Quick Settings Overview</vt:lpstr>
      <vt:lpstr>Quick Settings Overview</vt:lpstr>
      <vt:lpstr>Quick Settings Overview</vt:lpstr>
      <vt:lpstr>Settings: K-Factor</vt:lpstr>
      <vt:lpstr>Settings: K-Factor</vt:lpstr>
      <vt:lpstr>K-Factor: Reading in Other Units</vt:lpstr>
      <vt:lpstr>K-Factor: Reading in Other Units</vt:lpstr>
      <vt:lpstr>Set K</vt:lpstr>
      <vt:lpstr>Set K</vt:lpstr>
      <vt:lpstr>Set K</vt:lpstr>
      <vt:lpstr>Set P/Flow Alarm</vt:lpstr>
      <vt:lpstr>Set P/Flow Alarm</vt:lpstr>
      <vt:lpstr>Set P/Flow Alarm</vt:lpstr>
      <vt:lpstr>Set 20 mA</vt:lpstr>
      <vt:lpstr>Set 20 mA</vt:lpstr>
      <vt:lpstr>Set Decimal Point</vt:lpstr>
      <vt:lpstr>Set Time Unit</vt:lpstr>
      <vt:lpstr>Thank You for Choosing Seametrics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 MJ Pulse Rate</dc:title>
  <dc:creator/>
  <cp:lastModifiedBy/>
  <cp:revision>1</cp:revision>
  <dcterms:created xsi:type="dcterms:W3CDTF">2014-06-04T17:09:58Z</dcterms:created>
  <dcterms:modified xsi:type="dcterms:W3CDTF">2014-12-04T20:12:27Z</dcterms:modified>
</cp:coreProperties>
</file>