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65" r:id="rId5"/>
    <p:sldId id="258" r:id="rId6"/>
    <p:sldId id="264" r:id="rId7"/>
    <p:sldId id="268" r:id="rId8"/>
    <p:sldId id="270" r:id="rId9"/>
    <p:sldId id="269" r:id="rId10"/>
    <p:sldId id="273" r:id="rId11"/>
    <p:sldId id="274" r:id="rId12"/>
    <p:sldId id="271" r:id="rId13"/>
    <p:sldId id="272" r:id="rId14"/>
    <p:sldId id="263"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Sutton" initials="FS" lastIdx="11" clrIdx="0">
    <p:extLst>
      <p:ext uri="{19B8F6BF-5375-455C-9EA6-DF929625EA0E}">
        <p15:presenceInfo xmlns:p15="http://schemas.microsoft.com/office/powerpoint/2012/main" userId="S-1-5-21-1243415024-3988828411-2754450526-2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7E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B2BDB-F738-4899-AD23-B13B40FD6CE6}"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4094277574"/>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B2BDB-F738-4899-AD23-B13B40FD6CE6}"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2477619679"/>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B2BDB-F738-4899-AD23-B13B40FD6CE6}"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1554281150"/>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B2BDB-F738-4899-AD23-B13B40FD6CE6}"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3944317980"/>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B2BDB-F738-4899-AD23-B13B40FD6CE6}"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2512263132"/>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B2BDB-F738-4899-AD23-B13B40FD6CE6}"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1449681916"/>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B2BDB-F738-4899-AD23-B13B40FD6CE6}" type="datetimeFigureOut">
              <a:rPr lang="en-US" smtClean="0"/>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704168044"/>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B2BDB-F738-4899-AD23-B13B40FD6CE6}" type="datetimeFigureOut">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4141046086"/>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B2BDB-F738-4899-AD23-B13B40FD6CE6}" type="datetimeFigureOut">
              <a:rPr lang="en-US" smtClean="0"/>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3074080693"/>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B2BDB-F738-4899-AD23-B13B40FD6CE6}"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4170119236"/>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B2BDB-F738-4899-AD23-B13B40FD6CE6}"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6C945-1309-4EB4-A6BC-815586DB5480}" type="slidenum">
              <a:rPr lang="en-US" smtClean="0"/>
              <a:t>‹#›</a:t>
            </a:fld>
            <a:endParaRPr lang="en-US"/>
          </a:p>
        </p:txBody>
      </p:sp>
    </p:spTree>
    <p:extLst>
      <p:ext uri="{BB962C8B-B14F-4D97-AF65-F5344CB8AC3E}">
        <p14:creationId xmlns:p14="http://schemas.microsoft.com/office/powerpoint/2010/main" val="2166251537"/>
      </p:ext>
    </p:extLst>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B2BDB-F738-4899-AD23-B13B40FD6CE6}" type="datetimeFigureOut">
              <a:rPr lang="en-US" smtClean="0"/>
              <a:t>8/13/2018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6C945-1309-4EB4-A6BC-815586DB5480}" type="slidenum">
              <a:rPr lang="en-US" smtClean="0"/>
              <a:t>‹#›</a:t>
            </a:fld>
            <a:endParaRPr lang="en-US"/>
          </a:p>
        </p:txBody>
      </p:sp>
    </p:spTree>
    <p:extLst>
      <p:ext uri="{BB962C8B-B14F-4D97-AF65-F5344CB8AC3E}">
        <p14:creationId xmlns:p14="http://schemas.microsoft.com/office/powerpoint/2010/main" val="307949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1.jpg"/><Relationship Id="rId10" Type="http://schemas.openxmlformats.org/officeDocument/2006/relationships/image" Target="../media/image5.png"/><Relationship Id="rId4" Type="http://schemas.microsoft.com/office/2007/relationships/hdphoto" Target="../media/hdphoto5.wdp"/><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2.jpeg"/><Relationship Id="rId7" Type="http://schemas.microsoft.com/office/2007/relationships/hdphoto" Target="../media/hdphoto5.wdp"/><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5.png"/><Relationship Id="rId5" Type="http://schemas.microsoft.com/office/2007/relationships/hdphoto" Target="../media/hdphoto6.wdp"/><Relationship Id="rId10" Type="http://schemas.microsoft.com/office/2007/relationships/hdphoto" Target="../media/hdphoto4.wdp"/><Relationship Id="rId4" Type="http://schemas.openxmlformats.org/officeDocument/2006/relationships/image" Target="../media/image23.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9.jpeg"/><Relationship Id="rId4" Type="http://schemas.microsoft.com/office/2007/relationships/hdphoto" Target="../media/hdphoto2.wdp"/><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9.jpeg"/><Relationship Id="rId4" Type="http://schemas.microsoft.com/office/2007/relationships/hdphoto" Target="../media/hdphoto2.wdp"/><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C6E1DE-1B6D-4189-9DFB-A52386827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58404" cy="6475278"/>
          </a:xfrm>
          <a:prstGeom prst="rect">
            <a:avLst/>
          </a:prstGeom>
        </p:spPr>
      </p:pic>
      <p:sp>
        <p:nvSpPr>
          <p:cNvPr id="4" name="Content Placeholder 4"/>
          <p:cNvSpPr>
            <a:spLocks noGrp="1"/>
          </p:cNvSpPr>
          <p:nvPr>
            <p:ph idx="4294967295"/>
          </p:nvPr>
        </p:nvSpPr>
        <p:spPr>
          <a:xfrm>
            <a:off x="0" y="609600"/>
            <a:ext cx="9158406" cy="1514358"/>
          </a:xfrm>
          <a:prstGeom prst="rect">
            <a:avLst/>
          </a:prstGeom>
        </p:spPr>
        <p:txBody>
          <a:bodyPr>
            <a:normAutofit fontScale="92500" lnSpcReduction="10000"/>
          </a:bodyPr>
          <a:lstStyle/>
          <a:p>
            <a:pPr algn="ctr">
              <a:lnSpc>
                <a:spcPct val="120000"/>
              </a:lnSpc>
              <a:buNone/>
            </a:pPr>
            <a:r>
              <a:rPr lang="en-US" sz="8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UI" panose="020B0502040204020203" pitchFamily="34" charset="0"/>
                <a:ea typeface="Segoe UI" panose="020B0502040204020203" pitchFamily="34" charset="0"/>
                <a:cs typeface="Segoe UI" panose="020B0502040204020203" pitchFamily="34" charset="0"/>
              </a:rPr>
              <a:t>AG3000</a:t>
            </a:r>
            <a:r>
              <a:rPr lang="en-US" sz="6400" b="1" spc="1000" dirty="0">
                <a:solidFill>
                  <a:srgbClr val="92D050"/>
                </a:solidFill>
                <a:latin typeface="Segoe UI" panose="020B0502040204020203" pitchFamily="34" charset="0"/>
                <a:ea typeface="Segoe UI" panose="020B0502040204020203" pitchFamily="34" charset="0"/>
                <a:cs typeface="Segoe UI" panose="020B0502040204020203" pitchFamily="34" charset="0"/>
              </a:rPr>
              <a:t> </a:t>
            </a:r>
          </a:p>
          <a:p>
            <a:pPr algn="ctr">
              <a:buNone/>
            </a:pPr>
            <a:endParaRPr lang="en-US" sz="4000" b="1" spc="1000" dirty="0">
              <a:latin typeface="Franklin Gothic Demi Cond"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25747"/>
            <a:ext cx="9144001" cy="732253"/>
          </a:xfrm>
          <a:prstGeom prst="rect">
            <a:avLst/>
          </a:prstGeom>
        </p:spPr>
      </p:pic>
      <p:pic>
        <p:nvPicPr>
          <p:cNvPr id="7" name="Picture 6">
            <a:extLst>
              <a:ext uri="{FF2B5EF4-FFF2-40B4-BE49-F238E27FC236}">
                <a16:creationId xmlns:a16="http://schemas.microsoft.com/office/drawing/2014/main" id="{D369575D-E5F1-4DFD-A0E3-F9FF60254A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0502" y="105170"/>
            <a:ext cx="2057400" cy="707113"/>
          </a:xfrm>
          <a:prstGeom prst="rect">
            <a:avLst/>
          </a:prstGeom>
        </p:spPr>
      </p:pic>
      <p:sp>
        <p:nvSpPr>
          <p:cNvPr id="3" name="Rectangle 2">
            <a:extLst>
              <a:ext uri="{FF2B5EF4-FFF2-40B4-BE49-F238E27FC236}">
                <a16:creationId xmlns:a16="http://schemas.microsoft.com/office/drawing/2014/main" id="{ADE03500-82C5-4D63-A629-327CE5D727CB}"/>
              </a:ext>
            </a:extLst>
          </p:cNvPr>
          <p:cNvSpPr/>
          <p:nvPr/>
        </p:nvSpPr>
        <p:spPr>
          <a:xfrm>
            <a:off x="0" y="1699226"/>
            <a:ext cx="9158408" cy="424732"/>
          </a:xfrm>
          <a:prstGeom prst="rect">
            <a:avLst/>
          </a:prstGeom>
        </p:spPr>
        <p:txBody>
          <a:bodyPr wrap="square">
            <a:spAutoFit/>
          </a:bodyPr>
          <a:lstStyle/>
          <a:p>
            <a:pPr algn="ctr">
              <a:lnSpc>
                <a:spcPct val="120000"/>
              </a:lnSpc>
              <a:buNone/>
            </a:pPr>
            <a:r>
              <a:rPr lang="en-US" b="1" spc="1000" dirty="0">
                <a:solidFill>
                  <a:srgbClr val="92D050"/>
                </a:solidFill>
                <a:latin typeface="Segoe UI" panose="020B0502040204020203" pitchFamily="34" charset="0"/>
                <a:ea typeface="Segoe UI" panose="020B0502040204020203" pitchFamily="34" charset="0"/>
                <a:cs typeface="Segoe UI" panose="020B0502040204020203" pitchFamily="34" charset="0"/>
              </a:rPr>
              <a:t>Horizontal Installation Overview</a:t>
            </a:r>
          </a:p>
        </p:txBody>
      </p:sp>
    </p:spTree>
    <p:extLst>
      <p:ext uri="{BB962C8B-B14F-4D97-AF65-F5344CB8AC3E}">
        <p14:creationId xmlns:p14="http://schemas.microsoft.com/office/powerpoint/2010/main" val="2473703147"/>
      </p:ext>
    </p:extLst>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092611" y="0"/>
            <a:ext cx="7051390"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1" y="455214"/>
            <a:ext cx="7008156" cy="4954986"/>
          </a:xfrm>
          <a:prstGeom prst="rect">
            <a:avLst/>
          </a:prstGeom>
          <a:ln>
            <a:solidFill>
              <a:srgbClr val="00B050"/>
            </a:solidFill>
          </a:ln>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57200" y="838200"/>
            <a:ext cx="1080655" cy="914401"/>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923330"/>
          </a:xfrm>
          <a:prstGeom prst="rect">
            <a:avLst/>
          </a:prstGeom>
          <a:noFill/>
        </p:spPr>
        <p:txBody>
          <a:bodyPr wrap="square" rtlCol="0">
            <a:spAutoFit/>
          </a:bodyPr>
          <a:lstStyle/>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Install the equalization wires and tabs from the lug to the outside pipe flanges (not in direct contact with the meter) for proper electrical grounding. </a:t>
            </a:r>
          </a:p>
        </p:txBody>
      </p:sp>
      <p:sp>
        <p:nvSpPr>
          <p:cNvPr id="39" name="Rounded Rectangle 38"/>
          <p:cNvSpPr/>
          <p:nvPr/>
        </p:nvSpPr>
        <p:spPr>
          <a:xfrm>
            <a:off x="466457" y="1975527"/>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66457" y="2661327"/>
            <a:ext cx="1066800" cy="261610"/>
          </a:xfrm>
          <a:prstGeom prst="rect">
            <a:avLst/>
          </a:prstGeom>
          <a:noFill/>
        </p:spPr>
        <p:txBody>
          <a:bodyPr wrap="square" rtlCol="0">
            <a:spAutoFit/>
          </a:bodyPr>
          <a:lstStyle/>
          <a:p>
            <a:pPr algn="ctr"/>
            <a:r>
              <a:rPr lang="en-US" sz="1100" dirty="0">
                <a:latin typeface="Franklin Gothic Demi" pitchFamily="34" charset="0"/>
              </a:rPr>
              <a:t>Wire Cutters</a:t>
            </a:r>
          </a:p>
        </p:txBody>
      </p:sp>
      <p:sp>
        <p:nvSpPr>
          <p:cNvPr id="42" name="Rounded Rectangle 41"/>
          <p:cNvSpPr/>
          <p:nvPr/>
        </p:nvSpPr>
        <p:spPr>
          <a:xfrm>
            <a:off x="466134" y="3091190"/>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667" r="97667"/>
                    </a14:imgEffect>
                  </a14:imgLayer>
                </a14:imgProps>
              </a:ext>
              <a:ext uri="{28A0092B-C50C-407E-A947-70E740481C1C}">
                <a14:useLocalDpi xmlns:a14="http://schemas.microsoft.com/office/drawing/2010/main" val="0"/>
              </a:ext>
            </a:extLst>
          </a:blip>
          <a:stretch>
            <a:fillRect/>
          </a:stretch>
        </p:blipFill>
        <p:spPr>
          <a:xfrm rot="4632724">
            <a:off x="619850" y="2032571"/>
            <a:ext cx="753317" cy="753317"/>
          </a:xfrm>
          <a:prstGeom prst="rect">
            <a:avLst/>
          </a:prstGeom>
        </p:spPr>
      </p:pic>
      <p:sp>
        <p:nvSpPr>
          <p:cNvPr id="27" name="TextBox 26"/>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28" name="TextBox 27"/>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8</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pic>
        <p:nvPicPr>
          <p:cNvPr id="30" name="Picture 29">
            <a:extLst>
              <a:ext uri="{FF2B5EF4-FFF2-40B4-BE49-F238E27FC236}">
                <a16:creationId xmlns:a16="http://schemas.microsoft.com/office/drawing/2014/main" id="{D5B107EC-26CD-43D3-91E5-40D17BC65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7038" y="3986612"/>
            <a:ext cx="766817" cy="1089229"/>
          </a:xfrm>
          <a:prstGeom prst="rect">
            <a:avLst/>
          </a:prstGeom>
        </p:spPr>
      </p:pic>
      <p:pic>
        <p:nvPicPr>
          <p:cNvPr id="31" name="Picture 30">
            <a:extLst>
              <a:ext uri="{FF2B5EF4-FFF2-40B4-BE49-F238E27FC236}">
                <a16:creationId xmlns:a16="http://schemas.microsoft.com/office/drawing/2014/main" id="{56990B87-22A5-4FAB-84BB-A908940124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0624" y="4188620"/>
            <a:ext cx="850900" cy="762000"/>
          </a:xfrm>
          <a:prstGeom prst="rect">
            <a:avLst/>
          </a:prstGeom>
        </p:spPr>
      </p:pic>
      <p:sp>
        <p:nvSpPr>
          <p:cNvPr id="32" name="Rectangle 31">
            <a:extLst>
              <a:ext uri="{FF2B5EF4-FFF2-40B4-BE49-F238E27FC236}">
                <a16:creationId xmlns:a16="http://schemas.microsoft.com/office/drawing/2014/main" id="{0A50BE93-E243-4F51-9AF6-10CFE142DB6D}"/>
              </a:ext>
            </a:extLst>
          </p:cNvPr>
          <p:cNvSpPr/>
          <p:nvPr/>
        </p:nvSpPr>
        <p:spPr>
          <a:xfrm>
            <a:off x="4669369" y="4103192"/>
            <a:ext cx="3142610" cy="1077218"/>
          </a:xfrm>
          <a:prstGeom prst="rect">
            <a:avLst/>
          </a:prstGeom>
        </p:spPr>
        <p:txBody>
          <a:bodyPr wrap="square">
            <a:spAutoFit/>
          </a:bodyPr>
          <a:lstStyle/>
          <a:p>
            <a:r>
              <a:rPr lang="en-US" sz="2400" baseline="30000" dirty="0">
                <a:solidFill>
                  <a:srgbClr val="000000"/>
                </a:solidFill>
                <a:latin typeface="Segoe UI Semibold" panose="020B0702040204020203" pitchFamily="34" charset="0"/>
                <a:cs typeface="Segoe UI Semibold" panose="020B0702040204020203" pitchFamily="34" charset="0"/>
              </a:rPr>
              <a:t>Ensure proper </a:t>
            </a:r>
            <a:r>
              <a:rPr lang="en-US" sz="2400" b="1" baseline="30000" dirty="0">
                <a:solidFill>
                  <a:srgbClr val="000000"/>
                </a:solidFill>
                <a:latin typeface="Segoe UI Semibold" panose="020B0702040204020203" pitchFamily="34" charset="0"/>
                <a:cs typeface="Segoe UI Semibold" panose="020B0702040204020203" pitchFamily="34" charset="0"/>
              </a:rPr>
              <a:t>grounding.</a:t>
            </a:r>
          </a:p>
          <a:p>
            <a:r>
              <a:rPr lang="en-US" sz="2400" b="1" baseline="30000" dirty="0">
                <a:solidFill>
                  <a:srgbClr val="000000"/>
                </a:solidFill>
                <a:latin typeface="Segoe UI Semibold" panose="020B0702040204020203" pitchFamily="34" charset="0"/>
                <a:cs typeface="Segoe UI Semibold" panose="020B0702040204020203" pitchFamily="34" charset="0"/>
              </a:rPr>
              <a:t>See instruction manual for more information on grounding the meter.</a:t>
            </a:r>
          </a:p>
        </p:txBody>
      </p:sp>
      <p:sp>
        <p:nvSpPr>
          <p:cNvPr id="26" name="TextBox 25">
            <a:extLst>
              <a:ext uri="{FF2B5EF4-FFF2-40B4-BE49-F238E27FC236}">
                <a16:creationId xmlns:a16="http://schemas.microsoft.com/office/drawing/2014/main" id="{E5085B59-3C18-4351-A988-38C03A512A0D}"/>
              </a:ext>
            </a:extLst>
          </p:cNvPr>
          <p:cNvSpPr txBox="1"/>
          <p:nvPr/>
        </p:nvSpPr>
        <p:spPr>
          <a:xfrm>
            <a:off x="466457" y="1295400"/>
            <a:ext cx="1066800" cy="430887"/>
          </a:xfrm>
          <a:prstGeom prst="rect">
            <a:avLst/>
          </a:prstGeom>
          <a:noFill/>
        </p:spPr>
        <p:txBody>
          <a:bodyPr wrap="square" rtlCol="0">
            <a:spAutoFit/>
          </a:bodyPr>
          <a:lstStyle/>
          <a:p>
            <a:pPr algn="ctr"/>
            <a:r>
              <a:rPr lang="en-US" sz="1100" dirty="0">
                <a:latin typeface="Franklin Gothic Demi" pitchFamily="34" charset="0"/>
              </a:rPr>
              <a:t>Torque Wrench</a:t>
            </a:r>
          </a:p>
        </p:txBody>
      </p:sp>
      <p:pic>
        <p:nvPicPr>
          <p:cNvPr id="33" name="Picture 32">
            <a:extLst>
              <a:ext uri="{FF2B5EF4-FFF2-40B4-BE49-F238E27FC236}">
                <a16:creationId xmlns:a16="http://schemas.microsoft.com/office/drawing/2014/main" id="{38597416-91C3-4019-AB8F-49FF85BB45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64198" flipH="1">
            <a:off x="322816" y="868598"/>
            <a:ext cx="1204375" cy="677461"/>
          </a:xfrm>
          <a:prstGeom prst="rect">
            <a:avLst/>
          </a:prstGeom>
        </p:spPr>
      </p:pic>
      <p:sp>
        <p:nvSpPr>
          <p:cNvPr id="34" name="TextBox 33">
            <a:extLst>
              <a:ext uri="{FF2B5EF4-FFF2-40B4-BE49-F238E27FC236}">
                <a16:creationId xmlns:a16="http://schemas.microsoft.com/office/drawing/2014/main" id="{75F84154-E819-4F75-BEFD-79E5934EB0C3}"/>
              </a:ext>
            </a:extLst>
          </p:cNvPr>
          <p:cNvSpPr txBox="1"/>
          <p:nvPr/>
        </p:nvSpPr>
        <p:spPr>
          <a:xfrm>
            <a:off x="466134" y="3581400"/>
            <a:ext cx="1066800" cy="430887"/>
          </a:xfrm>
          <a:prstGeom prst="rect">
            <a:avLst/>
          </a:prstGeom>
          <a:noFill/>
        </p:spPr>
        <p:txBody>
          <a:bodyPr wrap="square" rtlCol="0">
            <a:spAutoFit/>
          </a:bodyPr>
          <a:lstStyle/>
          <a:p>
            <a:pPr algn="ctr"/>
            <a:r>
              <a:rPr lang="en-US" sz="1100" dirty="0">
                <a:latin typeface="Franklin Gothic Demi" pitchFamily="34" charset="0"/>
              </a:rPr>
              <a:t>#2 Phillips Screw Driver</a:t>
            </a:r>
          </a:p>
        </p:txBody>
      </p:sp>
      <p:pic>
        <p:nvPicPr>
          <p:cNvPr id="35" name="Picture 34">
            <a:extLst>
              <a:ext uri="{FF2B5EF4-FFF2-40B4-BE49-F238E27FC236}">
                <a16:creationId xmlns:a16="http://schemas.microsoft.com/office/drawing/2014/main" id="{49E016BF-364D-4F7D-AFA9-C4583857E49A}"/>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6167" b="90000" l="4167" r="91167"/>
                    </a14:imgEffect>
                  </a14:imgLayer>
                </a14:imgProps>
              </a:ext>
              <a:ext uri="{28A0092B-C50C-407E-A947-70E740481C1C}">
                <a14:useLocalDpi xmlns:a14="http://schemas.microsoft.com/office/drawing/2010/main" val="0"/>
              </a:ext>
            </a:extLst>
          </a:blip>
          <a:stretch>
            <a:fillRect/>
          </a:stretch>
        </p:blipFill>
        <p:spPr>
          <a:xfrm rot="19523904">
            <a:off x="603619" y="2980076"/>
            <a:ext cx="821894" cy="821894"/>
          </a:xfrm>
          <a:prstGeom prst="rect">
            <a:avLst/>
          </a:prstGeom>
        </p:spPr>
      </p:pic>
      <p:pic>
        <p:nvPicPr>
          <p:cNvPr id="29" name="Picture 28">
            <a:extLst>
              <a:ext uri="{FF2B5EF4-FFF2-40B4-BE49-F238E27FC236}">
                <a16:creationId xmlns:a16="http://schemas.microsoft.com/office/drawing/2014/main" id="{1C31F001-A2E5-4D9D-A277-2FF40AF7D9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Tree>
    <p:extLst>
      <p:ext uri="{BB962C8B-B14F-4D97-AF65-F5344CB8AC3E}">
        <p14:creationId xmlns:p14="http://schemas.microsoft.com/office/powerpoint/2010/main" val="237184276"/>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092611" y="0"/>
            <a:ext cx="7051390"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1" y="455214"/>
            <a:ext cx="7008156" cy="4954986"/>
          </a:xfrm>
          <a:prstGeom prst="rect">
            <a:avLst/>
          </a:prstGeom>
          <a:ln>
            <a:solidFill>
              <a:srgbClr val="00B050"/>
            </a:solidFill>
          </a:ln>
        </p:spPr>
      </p:pic>
      <p:pic>
        <p:nvPicPr>
          <p:cNvPr id="6" name="Picture 5">
            <a:extLst>
              <a:ext uri="{FF2B5EF4-FFF2-40B4-BE49-F238E27FC236}">
                <a16:creationId xmlns:a16="http://schemas.microsoft.com/office/drawing/2014/main" id="{FCA094E5-DDD5-459B-9F3F-2D008AF1E0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276" y="3939063"/>
            <a:ext cx="2012232" cy="1422711"/>
          </a:xfrm>
          <a:prstGeom prst="rect">
            <a:avLst/>
          </a:prstGeom>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57200" y="838200"/>
            <a:ext cx="1080655" cy="914401"/>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923330"/>
          </a:xfrm>
          <a:prstGeom prst="rect">
            <a:avLst/>
          </a:prstGeom>
          <a:noFill/>
        </p:spPr>
        <p:txBody>
          <a:bodyPr wrap="square" rtlCol="0">
            <a:spAutoFit/>
          </a:bodyPr>
          <a:lstStyle/>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If cables from meter to other electronics will be needed in the field, install cables. See manual for specific wiring requirements for your application.</a:t>
            </a: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7167" l="3167" r="97500">
                        <a14:foregroundMark x1="19667" y1="45667" x2="20833" y2="45167"/>
                        <a14:foregroundMark x1="20667" y1="45000" x2="21167" y2="42333"/>
                        <a14:backgroundMark x1="14500" y1="28667" x2="12167" y2="13500"/>
                        <a14:backgroundMark x1="10333" y1="41167" x2="19167" y2="47000"/>
                        <a14:backgroundMark x1="22667" y1="43667" x2="24167" y2="43167"/>
                      </a14:backgroundRemoval>
                    </a14:imgEffect>
                  </a14:imgLayer>
                </a14:imgProps>
              </a:ext>
              <a:ext uri="{28A0092B-C50C-407E-A947-70E740481C1C}">
                <a14:useLocalDpi xmlns:a14="http://schemas.microsoft.com/office/drawing/2010/main" val="0"/>
              </a:ext>
            </a:extLst>
          </a:blip>
          <a:stretch>
            <a:fillRect/>
          </a:stretch>
        </p:blipFill>
        <p:spPr>
          <a:xfrm rot="21107204">
            <a:off x="566229" y="792109"/>
            <a:ext cx="833237" cy="833237"/>
          </a:xfrm>
          <a:prstGeom prst="rect">
            <a:avLst/>
          </a:prstGeom>
        </p:spPr>
      </p:pic>
      <p:sp>
        <p:nvSpPr>
          <p:cNvPr id="29" name="TextBox 28"/>
          <p:cNvSpPr txBox="1"/>
          <p:nvPr/>
        </p:nvSpPr>
        <p:spPr>
          <a:xfrm>
            <a:off x="466457" y="1473524"/>
            <a:ext cx="1066800" cy="261610"/>
          </a:xfrm>
          <a:prstGeom prst="rect">
            <a:avLst/>
          </a:prstGeom>
          <a:noFill/>
        </p:spPr>
        <p:txBody>
          <a:bodyPr wrap="square" rtlCol="0">
            <a:spAutoFit/>
          </a:bodyPr>
          <a:lstStyle/>
          <a:p>
            <a:pPr algn="ctr"/>
            <a:r>
              <a:rPr lang="en-US" sz="1100" dirty="0">
                <a:latin typeface="Franklin Gothic Demi" pitchFamily="34" charset="0"/>
              </a:rPr>
              <a:t>Wrench</a:t>
            </a:r>
          </a:p>
        </p:txBody>
      </p:sp>
      <p:sp>
        <p:nvSpPr>
          <p:cNvPr id="39" name="Rounded Rectangle 38"/>
          <p:cNvSpPr/>
          <p:nvPr/>
        </p:nvSpPr>
        <p:spPr>
          <a:xfrm>
            <a:off x="466457" y="1975527"/>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66457" y="2661327"/>
            <a:ext cx="1066800" cy="261610"/>
          </a:xfrm>
          <a:prstGeom prst="rect">
            <a:avLst/>
          </a:prstGeom>
          <a:noFill/>
        </p:spPr>
        <p:txBody>
          <a:bodyPr wrap="square" rtlCol="0">
            <a:spAutoFit/>
          </a:bodyPr>
          <a:lstStyle/>
          <a:p>
            <a:pPr algn="ctr"/>
            <a:r>
              <a:rPr lang="en-US" sz="1100" dirty="0">
                <a:latin typeface="Franklin Gothic Demi" pitchFamily="34" charset="0"/>
              </a:rPr>
              <a:t>Wire Cutters</a:t>
            </a:r>
          </a:p>
        </p:txBody>
      </p:sp>
      <p:sp>
        <p:nvSpPr>
          <p:cNvPr id="42" name="Rounded Rectangle 41"/>
          <p:cNvSpPr/>
          <p:nvPr/>
        </p:nvSpPr>
        <p:spPr>
          <a:xfrm>
            <a:off x="466134" y="3091190"/>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6667" r="97667"/>
                    </a14:imgEffect>
                  </a14:imgLayer>
                </a14:imgProps>
              </a:ext>
              <a:ext uri="{28A0092B-C50C-407E-A947-70E740481C1C}">
                <a14:useLocalDpi xmlns:a14="http://schemas.microsoft.com/office/drawing/2010/main" val="0"/>
              </a:ext>
            </a:extLst>
          </a:blip>
          <a:stretch>
            <a:fillRect/>
          </a:stretch>
        </p:blipFill>
        <p:spPr>
          <a:xfrm rot="4632724">
            <a:off x="619850" y="2032571"/>
            <a:ext cx="753317" cy="753317"/>
          </a:xfrm>
          <a:prstGeom prst="rect">
            <a:avLst/>
          </a:prstGeom>
        </p:spPr>
      </p:pic>
      <p:sp>
        <p:nvSpPr>
          <p:cNvPr id="27" name="TextBox 26"/>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28" name="TextBox 27"/>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9</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pic>
        <p:nvPicPr>
          <p:cNvPr id="31" name="Picture 30">
            <a:extLst>
              <a:ext uri="{FF2B5EF4-FFF2-40B4-BE49-F238E27FC236}">
                <a16:creationId xmlns:a16="http://schemas.microsoft.com/office/drawing/2014/main" id="{56990B87-22A5-4FAB-84BB-A908940124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0624" y="4188620"/>
            <a:ext cx="850900" cy="762000"/>
          </a:xfrm>
          <a:prstGeom prst="rect">
            <a:avLst/>
          </a:prstGeom>
        </p:spPr>
      </p:pic>
      <p:sp>
        <p:nvSpPr>
          <p:cNvPr id="32" name="Rectangle 31">
            <a:extLst>
              <a:ext uri="{FF2B5EF4-FFF2-40B4-BE49-F238E27FC236}">
                <a16:creationId xmlns:a16="http://schemas.microsoft.com/office/drawing/2014/main" id="{0A50BE93-E243-4F51-9AF6-10CFE142DB6D}"/>
              </a:ext>
            </a:extLst>
          </p:cNvPr>
          <p:cNvSpPr/>
          <p:nvPr/>
        </p:nvSpPr>
        <p:spPr>
          <a:xfrm>
            <a:off x="5105400" y="4191754"/>
            <a:ext cx="3142610" cy="830997"/>
          </a:xfrm>
          <a:prstGeom prst="rect">
            <a:avLst/>
          </a:prstGeom>
        </p:spPr>
        <p:txBody>
          <a:bodyPr wrap="square">
            <a:spAutoFit/>
          </a:bodyPr>
          <a:lstStyle/>
          <a:p>
            <a:r>
              <a:rPr lang="en-US" sz="2400" baseline="30000" dirty="0">
                <a:solidFill>
                  <a:srgbClr val="000000"/>
                </a:solidFill>
                <a:latin typeface="Segoe UI Semibold" panose="020B0702040204020203" pitchFamily="34" charset="0"/>
                <a:cs typeface="Segoe UI Semibold" panose="020B0702040204020203" pitchFamily="34" charset="0"/>
              </a:rPr>
              <a:t>Inspect and clean O-ring and threads on plastic wire gland and cap.</a:t>
            </a:r>
            <a:endParaRPr lang="en-US" sz="2400" b="1" baseline="30000" dirty="0">
              <a:solidFill>
                <a:srgbClr val="000000"/>
              </a:solidFill>
              <a:latin typeface="Segoe UI Semibold" panose="020B0702040204020203" pitchFamily="34" charset="0"/>
              <a:cs typeface="Segoe UI Semibold" panose="020B0702040204020203" pitchFamily="34" charset="0"/>
            </a:endParaRPr>
          </a:p>
        </p:txBody>
      </p:sp>
      <p:pic>
        <p:nvPicPr>
          <p:cNvPr id="30" name="Picture 29">
            <a:extLst>
              <a:ext uri="{FF2B5EF4-FFF2-40B4-BE49-F238E27FC236}">
                <a16:creationId xmlns:a16="http://schemas.microsoft.com/office/drawing/2014/main" id="{5D9B7ED4-7928-474E-9C89-658F7EFD744D}"/>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6167" b="90000" l="4167" r="91167"/>
                    </a14:imgEffect>
                  </a14:imgLayer>
                </a14:imgProps>
              </a:ext>
              <a:ext uri="{28A0092B-C50C-407E-A947-70E740481C1C}">
                <a14:useLocalDpi xmlns:a14="http://schemas.microsoft.com/office/drawing/2010/main" val="0"/>
              </a:ext>
            </a:extLst>
          </a:blip>
          <a:stretch>
            <a:fillRect/>
          </a:stretch>
        </p:blipFill>
        <p:spPr>
          <a:xfrm rot="19523904">
            <a:off x="603619" y="2980076"/>
            <a:ext cx="821894" cy="821894"/>
          </a:xfrm>
          <a:prstGeom prst="rect">
            <a:avLst/>
          </a:prstGeom>
        </p:spPr>
      </p:pic>
      <p:sp>
        <p:nvSpPr>
          <p:cNvPr id="33" name="TextBox 32">
            <a:extLst>
              <a:ext uri="{FF2B5EF4-FFF2-40B4-BE49-F238E27FC236}">
                <a16:creationId xmlns:a16="http://schemas.microsoft.com/office/drawing/2014/main" id="{9C91A73B-AEF7-4857-8CA5-641097C74D71}"/>
              </a:ext>
            </a:extLst>
          </p:cNvPr>
          <p:cNvSpPr txBox="1"/>
          <p:nvPr/>
        </p:nvSpPr>
        <p:spPr>
          <a:xfrm>
            <a:off x="466134" y="3581400"/>
            <a:ext cx="1066800" cy="430887"/>
          </a:xfrm>
          <a:prstGeom prst="rect">
            <a:avLst/>
          </a:prstGeom>
          <a:noFill/>
        </p:spPr>
        <p:txBody>
          <a:bodyPr wrap="square" rtlCol="0">
            <a:spAutoFit/>
          </a:bodyPr>
          <a:lstStyle/>
          <a:p>
            <a:pPr algn="ctr"/>
            <a:r>
              <a:rPr lang="en-US" sz="1100" dirty="0">
                <a:latin typeface="Franklin Gothic Demi" pitchFamily="34" charset="0"/>
              </a:rPr>
              <a:t>#2 Phillips Screw Driver</a:t>
            </a:r>
          </a:p>
        </p:txBody>
      </p:sp>
      <p:pic>
        <p:nvPicPr>
          <p:cNvPr id="26" name="Picture 25">
            <a:extLst>
              <a:ext uri="{FF2B5EF4-FFF2-40B4-BE49-F238E27FC236}">
                <a16:creationId xmlns:a16="http://schemas.microsoft.com/office/drawing/2014/main" id="{049EEE77-82EB-48A4-AE1D-08636832DD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Tree>
    <p:extLst>
      <p:ext uri="{BB962C8B-B14F-4D97-AF65-F5344CB8AC3E}">
        <p14:creationId xmlns:p14="http://schemas.microsoft.com/office/powerpoint/2010/main" val="3359574184"/>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092611" y="0"/>
            <a:ext cx="7051390"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1" y="455214"/>
            <a:ext cx="7008156" cy="4954985"/>
          </a:xfrm>
          <a:prstGeom prst="rect">
            <a:avLst/>
          </a:prstGeom>
          <a:ln>
            <a:solidFill>
              <a:srgbClr val="00B050"/>
            </a:solidFill>
          </a:ln>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923330"/>
          </a:xfrm>
          <a:prstGeom prst="rect">
            <a:avLst/>
          </a:prstGeom>
          <a:noFill/>
        </p:spPr>
        <p:txBody>
          <a:bodyPr wrap="square" rtlCol="0">
            <a:spAutoFit/>
          </a:bodyPr>
          <a:lstStyle/>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If meter does not have a factory installed hinged weather guard, attach the weather guard cover and lanyard.</a:t>
            </a:r>
          </a:p>
        </p:txBody>
      </p:sp>
      <p:sp>
        <p:nvSpPr>
          <p:cNvPr id="27" name="TextBox 26"/>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28" name="TextBox 27"/>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10</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pic>
        <p:nvPicPr>
          <p:cNvPr id="12" name="Picture 11">
            <a:extLst>
              <a:ext uri="{FF2B5EF4-FFF2-40B4-BE49-F238E27FC236}">
                <a16:creationId xmlns:a16="http://schemas.microsoft.com/office/drawing/2014/main" id="{F932D62E-9288-4928-8AD1-0246383B8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Tree>
    <p:extLst>
      <p:ext uri="{BB962C8B-B14F-4D97-AF65-F5344CB8AC3E}">
        <p14:creationId xmlns:p14="http://schemas.microsoft.com/office/powerpoint/2010/main" val="2557717162"/>
      </p:ext>
    </p:extLst>
  </p:cSld>
  <p:clrMapOvr>
    <a:masterClrMapping/>
  </p:clrMapOvr>
  <mc:AlternateContent xmlns:mc="http://schemas.openxmlformats.org/markup-compatibility/2006">
    <mc:Choice xmlns:p14="http://schemas.microsoft.com/office/powerpoint/2010/main" Requires="p14">
      <p:transition spd="slow" p14:dur="3400" advClick="0" advTm="8000">
        <p14:reveal/>
      </p:transition>
    </mc:Choice>
    <mc:Fallback>
      <p:transition spd="slow" advClick="0"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092611" y="0"/>
            <a:ext cx="7051390"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1" y="455215"/>
            <a:ext cx="7008155" cy="4954985"/>
          </a:xfrm>
          <a:prstGeom prst="rect">
            <a:avLst/>
          </a:prstGeom>
          <a:ln>
            <a:solidFill>
              <a:srgbClr val="00B050"/>
            </a:solidFill>
          </a:ln>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369332"/>
          </a:xfrm>
          <a:prstGeom prst="rect">
            <a:avLst/>
          </a:prstGeom>
          <a:noFill/>
        </p:spPr>
        <p:txBody>
          <a:bodyPr wrap="square" rtlCol="0">
            <a:spAutoFit/>
          </a:bodyPr>
          <a:lstStyle/>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Connect the security seal.</a:t>
            </a:r>
          </a:p>
        </p:txBody>
      </p:sp>
      <p:sp>
        <p:nvSpPr>
          <p:cNvPr id="27" name="TextBox 26"/>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28" name="TextBox 27"/>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11</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pic>
        <p:nvPicPr>
          <p:cNvPr id="12" name="Picture 11">
            <a:extLst>
              <a:ext uri="{FF2B5EF4-FFF2-40B4-BE49-F238E27FC236}">
                <a16:creationId xmlns:a16="http://schemas.microsoft.com/office/drawing/2014/main" id="{D1871AA9-8CB9-4705-8B82-F0EAA8530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Tree>
    <p:extLst>
      <p:ext uri="{BB962C8B-B14F-4D97-AF65-F5344CB8AC3E}">
        <p14:creationId xmlns:p14="http://schemas.microsoft.com/office/powerpoint/2010/main" val="1284450488"/>
      </p:ext>
    </p:extLst>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057401" y="0"/>
            <a:ext cx="7086600"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1" y="480567"/>
            <a:ext cx="6972298" cy="4929633"/>
          </a:xfrm>
          <a:prstGeom prst="rect">
            <a:avLst/>
          </a:prstGeom>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1200329"/>
          </a:xfrm>
          <a:prstGeom prst="rect">
            <a:avLst/>
          </a:prstGeom>
          <a:noFill/>
        </p:spPr>
        <p:txBody>
          <a:bodyPr wrap="square" rtlCol="0">
            <a:spAutoFit/>
          </a:bodyPr>
          <a:lstStyle/>
          <a:p>
            <a:pPr marL="285750" indent="-28575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Your meter is installed!</a:t>
            </a:r>
          </a:p>
          <a:p>
            <a:pPr marL="285750" indent="-28575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Refer to the </a:t>
            </a:r>
            <a:r>
              <a:rPr lang="en-US" b="1" dirty="0" err="1">
                <a:latin typeface="Segoe UI" panose="020B0502040204020203" pitchFamily="34" charset="0"/>
                <a:ea typeface="Segoe UI" panose="020B0502040204020203" pitchFamily="34" charset="0"/>
                <a:cs typeface="Segoe UI" panose="020B0502040204020203" pitchFamily="34" charset="0"/>
              </a:rPr>
              <a:t>Seametrics</a:t>
            </a:r>
            <a:r>
              <a:rPr lang="en-US" b="1" dirty="0">
                <a:latin typeface="Segoe UI" panose="020B0502040204020203" pitchFamily="34" charset="0"/>
                <a:ea typeface="Segoe UI" panose="020B0502040204020203" pitchFamily="34" charset="0"/>
                <a:cs typeface="Segoe UI" panose="020B0502040204020203" pitchFamily="34" charset="0"/>
              </a:rPr>
              <a:t> AG3000 Instruction Manual for additional information and programming instructions.</a:t>
            </a:r>
          </a:p>
          <a:p>
            <a:endParaRPr lang="en-US" dirty="0"/>
          </a:p>
        </p:txBody>
      </p:sp>
      <p:sp>
        <p:nvSpPr>
          <p:cNvPr id="20" name="TextBox 19"/>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21" name="TextBox 20"/>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12</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pic>
        <p:nvPicPr>
          <p:cNvPr id="12" name="Picture 11">
            <a:extLst>
              <a:ext uri="{FF2B5EF4-FFF2-40B4-BE49-F238E27FC236}">
                <a16:creationId xmlns:a16="http://schemas.microsoft.com/office/drawing/2014/main" id="{79BEEFAF-1EB5-42E1-A3E2-73B8A47A6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Tree>
    <p:extLst>
      <p:ext uri="{BB962C8B-B14F-4D97-AF65-F5344CB8AC3E}">
        <p14:creationId xmlns:p14="http://schemas.microsoft.com/office/powerpoint/2010/main" val="3191065094"/>
      </p:ext>
    </p:extLst>
  </p:cSld>
  <p:clrMapOvr>
    <a:masterClrMapping/>
  </p:clrMapOvr>
  <mc:AlternateContent xmlns:mc="http://schemas.openxmlformats.org/markup-compatibility/2006">
    <mc:Choice xmlns:p14="http://schemas.microsoft.com/office/powerpoint/2010/main" Requires="p14">
      <p:transition spd="slow" p14:dur="3400" advClick="0" advTm="8000">
        <p14:reveal/>
      </p:transition>
    </mc:Choice>
    <mc:Fallback>
      <p:transition spd="slow" advClick="0" advTm="8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088" y="1604486"/>
            <a:ext cx="5486400" cy="1885636"/>
          </a:xfrm>
          <a:prstGeom prst="rect">
            <a:avLst/>
          </a:prstGeom>
        </p:spPr>
      </p:pic>
      <p:sp>
        <p:nvSpPr>
          <p:cNvPr id="2" name="TextBox 1"/>
          <p:cNvSpPr txBox="1"/>
          <p:nvPr/>
        </p:nvSpPr>
        <p:spPr>
          <a:xfrm>
            <a:off x="1048871" y="3875337"/>
            <a:ext cx="7543800" cy="523220"/>
          </a:xfrm>
          <a:prstGeom prst="rect">
            <a:avLst/>
          </a:prstGeom>
          <a:noFill/>
        </p:spPr>
        <p:txBody>
          <a:bodyPr wrap="square" rtlCol="0">
            <a:spAutoFit/>
          </a:bodyPr>
          <a:lstStyle/>
          <a:p>
            <a:pPr algn="ctr"/>
            <a:r>
              <a:rPr lang="en-US" sz="2800" dirty="0">
                <a:solidFill>
                  <a:schemeClr val="bg1">
                    <a:lumMod val="50000"/>
                  </a:schemeClr>
                </a:solidFill>
                <a:latin typeface="Franklin Gothic Demi" pitchFamily="34" charset="0"/>
              </a:rPr>
              <a:t>For Additional Support Call:  800-975-8153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25747"/>
            <a:ext cx="9144001" cy="732253"/>
          </a:xfrm>
          <a:prstGeom prst="rect">
            <a:avLst/>
          </a:prstGeom>
        </p:spPr>
      </p:pic>
    </p:spTree>
    <p:extLst>
      <p:ext uri="{BB962C8B-B14F-4D97-AF65-F5344CB8AC3E}">
        <p14:creationId xmlns:p14="http://schemas.microsoft.com/office/powerpoint/2010/main" val="3379783056"/>
      </p:ext>
    </p:extLst>
  </p:cSld>
  <p:clrMapOvr>
    <a:masterClrMapping/>
  </p:clrMapOvr>
  <mc:AlternateContent xmlns:mc="http://schemas.openxmlformats.org/markup-compatibility/2006">
    <mc:Choice xmlns:p14="http://schemas.microsoft.com/office/powerpoint/2010/main" Requires="p14">
      <p:transition spd="slow" p14:dur="3400" advClick="0" advTm="8000">
        <p14:reveal/>
      </p:transition>
    </mc:Choice>
    <mc:Fallback>
      <p:transition spd="slow" advClick="0"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0"/>
            <a:ext cx="7026391"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480567"/>
            <a:ext cx="6972300" cy="4929633"/>
          </a:xfrm>
          <a:prstGeom prst="rect">
            <a:avLst/>
          </a:prstGeom>
        </p:spPr>
      </p:pic>
      <p:grpSp>
        <p:nvGrpSpPr>
          <p:cNvPr id="15" name="Group 14">
            <a:extLst>
              <a:ext uri="{FF2B5EF4-FFF2-40B4-BE49-F238E27FC236}">
                <a16:creationId xmlns:a16="http://schemas.microsoft.com/office/drawing/2014/main" id="{1E3A0EEF-78CB-4F66-A2F7-889E0D946893}"/>
              </a:ext>
            </a:extLst>
          </p:cNvPr>
          <p:cNvGrpSpPr/>
          <p:nvPr/>
        </p:nvGrpSpPr>
        <p:grpSpPr>
          <a:xfrm>
            <a:off x="2133600" y="1726113"/>
            <a:ext cx="7010400" cy="402859"/>
            <a:chOff x="2133600" y="1726113"/>
            <a:chExt cx="7085781" cy="402859"/>
          </a:xfrm>
        </p:grpSpPr>
        <p:sp>
          <p:nvSpPr>
            <p:cNvPr id="9" name="Rectangle 8">
              <a:extLst>
                <a:ext uri="{FF2B5EF4-FFF2-40B4-BE49-F238E27FC236}">
                  <a16:creationId xmlns:a16="http://schemas.microsoft.com/office/drawing/2014/main" id="{E3D88F40-FAD2-49E1-B241-FFE3FE14DAA3}"/>
                </a:ext>
              </a:extLst>
            </p:cNvPr>
            <p:cNvSpPr/>
            <p:nvPr/>
          </p:nvSpPr>
          <p:spPr>
            <a:xfrm>
              <a:off x="2187691" y="1726113"/>
              <a:ext cx="6956309" cy="3312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B67CA5D-EEDB-46B7-AFC0-F035FF949158}"/>
                </a:ext>
              </a:extLst>
            </p:cNvPr>
            <p:cNvSpPr/>
            <p:nvPr/>
          </p:nvSpPr>
          <p:spPr>
            <a:xfrm>
              <a:off x="2133600" y="1990314"/>
              <a:ext cx="7085781" cy="138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57200" y="838200"/>
            <a:ext cx="1080655" cy="914401"/>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
        <p:nvSpPr>
          <p:cNvPr id="19" name="TextBox 18"/>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1</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sp>
        <p:nvSpPr>
          <p:cNvPr id="23" name="TextBox 22"/>
          <p:cNvSpPr txBox="1"/>
          <p:nvPr/>
        </p:nvSpPr>
        <p:spPr>
          <a:xfrm>
            <a:off x="2438400" y="5562600"/>
            <a:ext cx="6477000" cy="1200329"/>
          </a:xfrm>
          <a:prstGeom prst="rect">
            <a:avLst/>
          </a:prstGeom>
          <a:noFill/>
        </p:spPr>
        <p:txBody>
          <a:bodyPr wrap="square" rtlCol="0">
            <a:spAutoFit/>
          </a:bodyPr>
          <a:lstStyle/>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Measure the horizontal straight pipe from pump. </a:t>
            </a:r>
          </a:p>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Ensure there is sufficient straight pipe to meet the requirements of the meter.</a:t>
            </a:r>
            <a:endParaRPr lang="en-US"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27" name="Rectangle 26"/>
          <p:cNvSpPr/>
          <p:nvPr/>
        </p:nvSpPr>
        <p:spPr>
          <a:xfrm>
            <a:off x="2155801" y="3964750"/>
            <a:ext cx="6640167" cy="1538883"/>
          </a:xfrm>
          <a:prstGeom prst="rect">
            <a:avLst/>
          </a:prstGeom>
        </p:spPr>
        <p:txBody>
          <a:bodyPr wrap="square">
            <a:spAutoFit/>
          </a:bodyPr>
          <a:lstStyle/>
          <a:p>
            <a:r>
              <a:rPr lang="en-US" sz="1200" b="1" dirty="0">
                <a:latin typeface="Segoe UI Semibold" panose="020B0702040204020203" pitchFamily="34" charset="0"/>
                <a:cs typeface="Segoe UI Semibold" panose="020B0702040204020203" pitchFamily="34" charset="0"/>
              </a:rPr>
              <a:t>AG3000-300     22“ total minimum straight pipe</a:t>
            </a:r>
          </a:p>
          <a:p>
            <a:endParaRPr lang="en-US" sz="1200" dirty="0">
              <a:latin typeface="Franklin Gothic Demi" pitchFamily="34" charset="0"/>
            </a:endParaRPr>
          </a:p>
          <a:p>
            <a:r>
              <a:rPr lang="en-US" sz="1200" b="1" dirty="0">
                <a:latin typeface="Segoe UI Semibold" panose="020B0702040204020203" pitchFamily="34" charset="0"/>
                <a:cs typeface="Segoe UI Semibold" panose="020B0702040204020203" pitchFamily="34" charset="0"/>
              </a:rPr>
              <a:t>AG3000-400     22“ total minimum straight pipe</a:t>
            </a:r>
          </a:p>
          <a:p>
            <a:r>
              <a:rPr lang="en-US" sz="1200" b="1" dirty="0">
                <a:latin typeface="Segoe UI Semibold" panose="020B0702040204020203" pitchFamily="34" charset="0"/>
                <a:cs typeface="Segoe UI Semibold" panose="020B0702040204020203" pitchFamily="34" charset="0"/>
              </a:rPr>
              <a:t> </a:t>
            </a:r>
          </a:p>
          <a:p>
            <a:r>
              <a:rPr lang="en-US" sz="1200" b="1" dirty="0">
                <a:latin typeface="Segoe UI Semibold" panose="020B0702040204020203" pitchFamily="34" charset="0"/>
                <a:cs typeface="Segoe UI Semibold" panose="020B0702040204020203" pitchFamily="34" charset="0"/>
              </a:rPr>
              <a:t>AG3000-600     30" total minimum straight pipe</a:t>
            </a:r>
          </a:p>
          <a:p>
            <a:endParaRPr lang="en-US" sz="1200" b="1" dirty="0">
              <a:latin typeface="Segoe UI Semibold" panose="020B0702040204020203" pitchFamily="34" charset="0"/>
              <a:cs typeface="Segoe UI Semibold" panose="020B0702040204020203" pitchFamily="34" charset="0"/>
            </a:endParaRPr>
          </a:p>
          <a:p>
            <a:endParaRPr lang="en-US" sz="1200" b="1" dirty="0">
              <a:latin typeface="Segoe UI Semibold" panose="020B0702040204020203" pitchFamily="34" charset="0"/>
              <a:cs typeface="Segoe UI Semibold" panose="020B0702040204020203" pitchFamily="34" charset="0"/>
            </a:endParaRPr>
          </a:p>
          <a:p>
            <a:endParaRPr lang="en-US" sz="1000" dirty="0">
              <a:latin typeface="Franklin Gothic Demi" pitchFamily="34" charset="0"/>
            </a:endParaRPr>
          </a:p>
        </p:txBody>
      </p:sp>
      <p:sp>
        <p:nvSpPr>
          <p:cNvPr id="44" name="TextBox 43"/>
          <p:cNvSpPr txBox="1"/>
          <p:nvPr/>
        </p:nvSpPr>
        <p:spPr>
          <a:xfrm>
            <a:off x="473191" y="1490991"/>
            <a:ext cx="1066800" cy="261610"/>
          </a:xfrm>
          <a:prstGeom prst="rect">
            <a:avLst/>
          </a:prstGeom>
          <a:noFill/>
        </p:spPr>
        <p:txBody>
          <a:bodyPr wrap="square" rtlCol="0">
            <a:spAutoFit/>
          </a:bodyPr>
          <a:lstStyle/>
          <a:p>
            <a:r>
              <a:rPr lang="en-US" sz="1100" dirty="0">
                <a:latin typeface="Franklin Gothic Demi" pitchFamily="34" charset="0"/>
              </a:rPr>
              <a:t>Tape Measure</a:t>
            </a: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4667" l="2000" r="99000">
                        <a14:foregroundMark x1="14833" y1="92333" x2="10833" y2="88500"/>
                        <a14:foregroundMark x1="76000" y1="67333" x2="87500" y2="63167"/>
                        <a14:foregroundMark x1="92167" y1="60000" x2="94500" y2="56667"/>
                        <a14:foregroundMark x1="14500" y1="93167" x2="12333" y2="92000"/>
                        <a14:backgroundMark x1="5333" y1="88667" x2="833" y2="84833"/>
                      </a14:backgroundRemoval>
                    </a14:imgEffect>
                  </a14:imgLayer>
                </a14:imgProps>
              </a:ext>
              <a:ext uri="{28A0092B-C50C-407E-A947-70E740481C1C}">
                <a14:useLocalDpi xmlns:a14="http://schemas.microsoft.com/office/drawing/2010/main" val="0"/>
              </a:ext>
            </a:extLst>
          </a:blip>
          <a:stretch>
            <a:fillRect/>
          </a:stretch>
        </p:blipFill>
        <p:spPr>
          <a:xfrm>
            <a:off x="575428" y="769441"/>
            <a:ext cx="849895" cy="849895"/>
          </a:xfrm>
          <a:prstGeom prst="rect">
            <a:avLst/>
          </a:prstGeom>
        </p:spPr>
      </p:pic>
      <p:sp>
        <p:nvSpPr>
          <p:cNvPr id="20" name="TextBox 19"/>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14" name="TextBox 13">
            <a:extLst>
              <a:ext uri="{FF2B5EF4-FFF2-40B4-BE49-F238E27FC236}">
                <a16:creationId xmlns:a16="http://schemas.microsoft.com/office/drawing/2014/main" id="{34FA88B0-995B-4E56-BB5D-33990A3A9565}"/>
              </a:ext>
            </a:extLst>
          </p:cNvPr>
          <p:cNvSpPr txBox="1"/>
          <p:nvPr/>
        </p:nvSpPr>
        <p:spPr>
          <a:xfrm>
            <a:off x="2286000" y="1236702"/>
            <a:ext cx="6705600" cy="369332"/>
          </a:xfrm>
          <a:prstGeom prst="rect">
            <a:avLst/>
          </a:prstGeom>
          <a:noFill/>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Total minimum straight pipe for your meter – see below.</a:t>
            </a:r>
          </a:p>
        </p:txBody>
      </p:sp>
      <p:sp>
        <p:nvSpPr>
          <p:cNvPr id="25" name="Rectangle 24">
            <a:extLst>
              <a:ext uri="{FF2B5EF4-FFF2-40B4-BE49-F238E27FC236}">
                <a16:creationId xmlns:a16="http://schemas.microsoft.com/office/drawing/2014/main" id="{DA0B859E-D10F-4CA7-9C91-50AEFD881CAA}"/>
              </a:ext>
            </a:extLst>
          </p:cNvPr>
          <p:cNvSpPr/>
          <p:nvPr/>
        </p:nvSpPr>
        <p:spPr>
          <a:xfrm>
            <a:off x="2191578" y="2133600"/>
            <a:ext cx="3390900" cy="1295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CA1E325-8687-44A0-8A67-5EB48ED83428}"/>
              </a:ext>
            </a:extLst>
          </p:cNvPr>
          <p:cNvSpPr/>
          <p:nvPr/>
        </p:nvSpPr>
        <p:spPr>
          <a:xfrm>
            <a:off x="7772400" y="2133600"/>
            <a:ext cx="1295400" cy="1295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E099827-6B46-4C58-9733-0CA827B091F6}"/>
              </a:ext>
            </a:extLst>
          </p:cNvPr>
          <p:cNvSpPr txBox="1"/>
          <p:nvPr/>
        </p:nvSpPr>
        <p:spPr>
          <a:xfrm>
            <a:off x="5562600" y="2362200"/>
            <a:ext cx="2227766" cy="738664"/>
          </a:xfrm>
          <a:prstGeom prst="rect">
            <a:avLst/>
          </a:prstGeom>
          <a:noFill/>
        </p:spPr>
        <p:txBody>
          <a:bodyPr wrap="square" rtlCol="0">
            <a:spAutoFit/>
          </a:bodyPr>
          <a:lstStyle/>
          <a:p>
            <a:pPr algn="ctr"/>
            <a:r>
              <a:rPr lang="en-US" sz="1400" dirty="0">
                <a:solidFill>
                  <a:srgbClr val="FF0000"/>
                </a:solidFill>
                <a:latin typeface="Segoe UI Semibold" panose="020B0702040204020203" pitchFamily="34" charset="0"/>
                <a:cs typeface="Segoe UI Semibold" panose="020B0702040204020203" pitchFamily="34" charset="0"/>
              </a:rPr>
              <a:t>Meter + Flanges</a:t>
            </a:r>
          </a:p>
          <a:p>
            <a:pPr algn="ctr"/>
            <a:r>
              <a:rPr lang="en-US" sz="1400" dirty="0">
                <a:solidFill>
                  <a:srgbClr val="FF0000"/>
                </a:solidFill>
                <a:latin typeface="Segoe UI Semibold" panose="020B0702040204020203" pitchFamily="34" charset="0"/>
                <a:cs typeface="Segoe UI Semibold" panose="020B0702040204020203" pitchFamily="34" charset="0"/>
              </a:rPr>
              <a:t>+ Gaskets</a:t>
            </a:r>
          </a:p>
          <a:p>
            <a:pPr algn="ctr"/>
            <a:r>
              <a:rPr lang="en-US" sz="1400" dirty="0">
                <a:solidFill>
                  <a:srgbClr val="FF0000"/>
                </a:solidFill>
                <a:latin typeface="Segoe UI Semibold" panose="020B0702040204020203" pitchFamily="34" charset="0"/>
                <a:cs typeface="Segoe UI Semibold" panose="020B0702040204020203" pitchFamily="34" charset="0"/>
              </a:rPr>
              <a:t>+ Grounding rings</a:t>
            </a:r>
          </a:p>
        </p:txBody>
      </p:sp>
      <p:sp>
        <p:nvSpPr>
          <p:cNvPr id="18" name="Rectangle 17">
            <a:extLst>
              <a:ext uri="{FF2B5EF4-FFF2-40B4-BE49-F238E27FC236}">
                <a16:creationId xmlns:a16="http://schemas.microsoft.com/office/drawing/2014/main" id="{5661578A-AA44-4EA2-8F75-5E5B050B02DF}"/>
              </a:ext>
            </a:extLst>
          </p:cNvPr>
          <p:cNvSpPr/>
          <p:nvPr/>
        </p:nvSpPr>
        <p:spPr>
          <a:xfrm>
            <a:off x="5667873" y="3970957"/>
            <a:ext cx="3492026" cy="1015663"/>
          </a:xfrm>
          <a:prstGeom prst="rect">
            <a:avLst/>
          </a:prstGeom>
        </p:spPr>
        <p:txBody>
          <a:bodyPr wrap="square">
            <a:spAutoFit/>
          </a:bodyPr>
          <a:lstStyle/>
          <a:p>
            <a:r>
              <a:rPr lang="en-US" sz="1200" b="1" dirty="0">
                <a:latin typeface="Segoe UI Semibold" panose="020B0702040204020203" pitchFamily="34" charset="0"/>
                <a:cs typeface="Segoe UI Semibold" panose="020B0702040204020203" pitchFamily="34" charset="0"/>
              </a:rPr>
              <a:t>AG3000-800     38" total minimum straight pipe</a:t>
            </a:r>
          </a:p>
          <a:p>
            <a:endParaRPr lang="en-US" sz="1200" b="1" dirty="0">
              <a:latin typeface="Segoe UI Semibold" panose="020B0702040204020203" pitchFamily="34" charset="0"/>
              <a:cs typeface="Segoe UI Semibold" panose="020B0702040204020203" pitchFamily="34" charset="0"/>
            </a:endParaRPr>
          </a:p>
          <a:p>
            <a:r>
              <a:rPr lang="en-US" sz="1200" b="1" dirty="0">
                <a:latin typeface="Segoe UI Semibold" panose="020B0702040204020203" pitchFamily="34" charset="0"/>
                <a:cs typeface="Segoe UI Semibold" panose="020B0702040204020203" pitchFamily="34" charset="0"/>
              </a:rPr>
              <a:t>AG3000-1000   48“ total minimum straight pipe</a:t>
            </a:r>
          </a:p>
          <a:p>
            <a:endParaRPr lang="en-US" sz="1200" b="1" dirty="0">
              <a:latin typeface="Segoe UI Semibold" panose="020B0702040204020203" pitchFamily="34" charset="0"/>
              <a:cs typeface="Segoe UI Semibold" panose="020B0702040204020203" pitchFamily="34" charset="0"/>
            </a:endParaRPr>
          </a:p>
          <a:p>
            <a:r>
              <a:rPr lang="en-US" sz="1200" b="1" dirty="0">
                <a:latin typeface="Segoe UI Semibold" panose="020B0702040204020203" pitchFamily="34" charset="0"/>
                <a:cs typeface="Segoe UI Semibold" panose="020B0702040204020203" pitchFamily="34" charset="0"/>
              </a:rPr>
              <a:t>AG3000-1200   60" total minimum straight pipe</a:t>
            </a:r>
          </a:p>
        </p:txBody>
      </p:sp>
      <p:sp>
        <p:nvSpPr>
          <p:cNvPr id="7" name="TextBox 6">
            <a:extLst>
              <a:ext uri="{FF2B5EF4-FFF2-40B4-BE49-F238E27FC236}">
                <a16:creationId xmlns:a16="http://schemas.microsoft.com/office/drawing/2014/main" id="{78E9114D-A757-407E-AD4E-0803714C6CAC}"/>
              </a:ext>
            </a:extLst>
          </p:cNvPr>
          <p:cNvSpPr txBox="1"/>
          <p:nvPr/>
        </p:nvSpPr>
        <p:spPr>
          <a:xfrm>
            <a:off x="2765309" y="2525986"/>
            <a:ext cx="1595886" cy="523220"/>
          </a:xfrm>
          <a:prstGeom prst="rect">
            <a:avLst/>
          </a:prstGeom>
          <a:noFill/>
        </p:spPr>
        <p:txBody>
          <a:bodyPr wrap="none" rtlCol="0">
            <a:spAutoFit/>
          </a:bodyPr>
          <a:lstStyle/>
          <a:p>
            <a:r>
              <a:rPr lang="en-US" sz="1400" dirty="0">
                <a:solidFill>
                  <a:srgbClr val="FF0000"/>
                </a:solidFill>
                <a:latin typeface="Segoe UI Semibold" panose="020B0702040204020203" pitchFamily="34" charset="0"/>
                <a:cs typeface="Segoe UI Semibold" panose="020B0702040204020203" pitchFamily="34" charset="0"/>
              </a:rPr>
              <a:t>2X Pipe Diameter</a:t>
            </a:r>
          </a:p>
          <a:p>
            <a:pPr algn="ctr"/>
            <a:r>
              <a:rPr lang="en-US" sz="1400" dirty="0">
                <a:solidFill>
                  <a:srgbClr val="FF0000"/>
                </a:solidFill>
                <a:latin typeface="Segoe UI Semibold" panose="020B0702040204020203" pitchFamily="34" charset="0"/>
                <a:cs typeface="Segoe UI Semibold" panose="020B0702040204020203" pitchFamily="34" charset="0"/>
              </a:rPr>
              <a:t>Upstream</a:t>
            </a:r>
          </a:p>
        </p:txBody>
      </p:sp>
      <p:sp>
        <p:nvSpPr>
          <p:cNvPr id="24" name="TextBox 23">
            <a:extLst>
              <a:ext uri="{FF2B5EF4-FFF2-40B4-BE49-F238E27FC236}">
                <a16:creationId xmlns:a16="http://schemas.microsoft.com/office/drawing/2014/main" id="{819E1C2F-5363-47A4-805F-C158AAADD998}"/>
              </a:ext>
            </a:extLst>
          </p:cNvPr>
          <p:cNvSpPr txBox="1"/>
          <p:nvPr/>
        </p:nvSpPr>
        <p:spPr>
          <a:xfrm>
            <a:off x="7879699" y="2399862"/>
            <a:ext cx="1213794" cy="738664"/>
          </a:xfrm>
          <a:prstGeom prst="rect">
            <a:avLst/>
          </a:prstGeom>
          <a:noFill/>
        </p:spPr>
        <p:txBody>
          <a:bodyPr wrap="none" rtlCol="0">
            <a:spAutoFit/>
          </a:bodyPr>
          <a:lstStyle/>
          <a:p>
            <a:pPr algn="ctr"/>
            <a:r>
              <a:rPr lang="en-US" sz="1400" dirty="0">
                <a:solidFill>
                  <a:srgbClr val="FF0000"/>
                </a:solidFill>
                <a:latin typeface="Segoe UI Semibold" panose="020B0702040204020203" pitchFamily="34" charset="0"/>
                <a:cs typeface="Segoe UI Semibold" panose="020B0702040204020203" pitchFamily="34" charset="0"/>
              </a:rPr>
              <a:t>1X Pipe </a:t>
            </a:r>
          </a:p>
          <a:p>
            <a:pPr algn="ctr"/>
            <a:r>
              <a:rPr lang="en-US" sz="1400" dirty="0">
                <a:solidFill>
                  <a:srgbClr val="FF0000"/>
                </a:solidFill>
                <a:latin typeface="Segoe UI Semibold" panose="020B0702040204020203" pitchFamily="34" charset="0"/>
                <a:cs typeface="Segoe UI Semibold" panose="020B0702040204020203" pitchFamily="34" charset="0"/>
              </a:rPr>
              <a:t>Diameter</a:t>
            </a:r>
          </a:p>
          <a:p>
            <a:pPr algn="ctr"/>
            <a:r>
              <a:rPr lang="en-US" sz="1400" dirty="0">
                <a:solidFill>
                  <a:srgbClr val="FF0000"/>
                </a:solidFill>
                <a:latin typeface="Segoe UI Semibold" panose="020B0702040204020203" pitchFamily="34" charset="0"/>
                <a:cs typeface="Segoe UI Semibold" panose="020B0702040204020203" pitchFamily="34" charset="0"/>
              </a:rPr>
              <a:t>Downstream</a:t>
            </a:r>
          </a:p>
        </p:txBody>
      </p:sp>
    </p:spTree>
    <p:extLst>
      <p:ext uri="{BB962C8B-B14F-4D97-AF65-F5344CB8AC3E}">
        <p14:creationId xmlns:p14="http://schemas.microsoft.com/office/powerpoint/2010/main" val="4181849161"/>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38151" y="0"/>
            <a:ext cx="7005849"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480567"/>
            <a:ext cx="6972300" cy="4929633"/>
          </a:xfrm>
          <a:prstGeom prst="rect">
            <a:avLst/>
          </a:prstGeom>
        </p:spPr>
      </p:pic>
      <p:grpSp>
        <p:nvGrpSpPr>
          <p:cNvPr id="28" name="Group 27">
            <a:extLst>
              <a:ext uri="{FF2B5EF4-FFF2-40B4-BE49-F238E27FC236}">
                <a16:creationId xmlns:a16="http://schemas.microsoft.com/office/drawing/2014/main" id="{96DF5EC1-65B6-4E55-9CD9-8F01A36B5689}"/>
              </a:ext>
            </a:extLst>
          </p:cNvPr>
          <p:cNvGrpSpPr/>
          <p:nvPr/>
        </p:nvGrpSpPr>
        <p:grpSpPr>
          <a:xfrm>
            <a:off x="2181794" y="1726113"/>
            <a:ext cx="3434235" cy="402859"/>
            <a:chOff x="2133600" y="1726113"/>
            <a:chExt cx="7085781" cy="402859"/>
          </a:xfrm>
        </p:grpSpPr>
        <p:sp>
          <p:nvSpPr>
            <p:cNvPr id="29" name="Rectangle 28">
              <a:extLst>
                <a:ext uri="{FF2B5EF4-FFF2-40B4-BE49-F238E27FC236}">
                  <a16:creationId xmlns:a16="http://schemas.microsoft.com/office/drawing/2014/main" id="{23F866FE-FD2D-4D5F-98D7-E79A868E7AB2}"/>
                </a:ext>
              </a:extLst>
            </p:cNvPr>
            <p:cNvSpPr/>
            <p:nvPr/>
          </p:nvSpPr>
          <p:spPr>
            <a:xfrm>
              <a:off x="2187691" y="1726113"/>
              <a:ext cx="6956309" cy="3312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7B5E63A-3BEB-4258-A357-56175FC06F54}"/>
                </a:ext>
              </a:extLst>
            </p:cNvPr>
            <p:cNvSpPr/>
            <p:nvPr/>
          </p:nvSpPr>
          <p:spPr>
            <a:xfrm>
              <a:off x="2133600" y="1990314"/>
              <a:ext cx="7085781" cy="138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57200" y="838200"/>
            <a:ext cx="1080655" cy="914401"/>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1981200"/>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1200329"/>
          </a:xfrm>
          <a:prstGeom prst="rect">
            <a:avLst/>
          </a:prstGeom>
          <a:noFill/>
        </p:spPr>
        <p:txBody>
          <a:bodyPr wrap="square" rtlCol="0">
            <a:spAutoFit/>
          </a:bodyPr>
          <a:lstStyle/>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Cut out a section of straight pipe, insuring there are at least two pipe diameters of straight pipe on the inlet side of the meter, and one pipe diameter of straight pipe on the outlet side of the meter.</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7000" b="93500" l="10000" r="90000">
                        <a14:backgroundMark x1="48167" y1="32333" x2="50167" y2="25833"/>
                        <a14:backgroundMark x1="47833" y1="26333" x2="48667" y2="23500"/>
                        <a14:backgroundMark x1="40000" y1="39333" x2="29000" y2="41500"/>
                        <a14:backgroundMark x1="29000" y1="38833" x2="27500" y2="40333"/>
                        <a14:backgroundMark x1="45333" y1="40667" x2="44167" y2="39667"/>
                        <a14:backgroundMark x1="46000" y1="38333" x2="46167" y2="36333"/>
                        <a14:backgroundMark x1="43500" y1="31833" x2="42167" y2="28667"/>
                        <a14:backgroundMark x1="42167" y1="32667" x2="40833" y2="30167"/>
                        <a14:backgroundMark x1="42333" y1="24833" x2="43167" y2="23833"/>
                        <a14:backgroundMark x1="51500" y1="54833" x2="51333" y2="52167"/>
                        <a14:backgroundMark x1="65833" y1="58667" x2="65500" y2="56000"/>
                        <a14:backgroundMark x1="66500" y1="55000" x2="65000" y2="53333"/>
                        <a14:backgroundMark x1="34500" y1="43167" x2="35000" y2="42833"/>
                        <a14:backgroundMark x1="33500" y1="45167" x2="33833" y2="44500"/>
                        <a14:backgroundMark x1="50833" y1="44667" x2="50333" y2="44667"/>
                        <a14:backgroundMark x1="51167" y1="42667" x2="50333" y2="42667"/>
                        <a14:backgroundMark x1="54833" y1="19333" x2="54833" y2="20000"/>
                        <a14:backgroundMark x1="53167" y1="19000" x2="53000" y2="18333"/>
                        <a14:backgroundMark x1="33500" y1="85833" x2="31833" y2="88167"/>
                      </a14:backgroundRemoval>
                    </a14:imgEffect>
                  </a14:imgLayer>
                </a14:imgProps>
              </a:ext>
              <a:ext uri="{28A0092B-C50C-407E-A947-70E740481C1C}">
                <a14:useLocalDpi xmlns:a14="http://schemas.microsoft.com/office/drawing/2010/main" val="0"/>
              </a:ext>
            </a:extLst>
          </a:blip>
          <a:stretch>
            <a:fillRect/>
          </a:stretch>
        </p:blipFill>
        <p:spPr>
          <a:xfrm>
            <a:off x="619072" y="1905000"/>
            <a:ext cx="752528" cy="752528"/>
          </a:xfrm>
          <a:prstGeom prst="rect">
            <a:avLst/>
          </a:prstGeom>
        </p:spPr>
      </p:pic>
      <p:sp>
        <p:nvSpPr>
          <p:cNvPr id="30" name="TextBox 29"/>
          <p:cNvSpPr txBox="1"/>
          <p:nvPr/>
        </p:nvSpPr>
        <p:spPr>
          <a:xfrm>
            <a:off x="473191" y="1490991"/>
            <a:ext cx="1066800" cy="261610"/>
          </a:xfrm>
          <a:prstGeom prst="rect">
            <a:avLst/>
          </a:prstGeom>
          <a:noFill/>
        </p:spPr>
        <p:txBody>
          <a:bodyPr wrap="square" rtlCol="0">
            <a:spAutoFit/>
          </a:bodyPr>
          <a:lstStyle/>
          <a:p>
            <a:r>
              <a:rPr lang="en-US" sz="1100" dirty="0">
                <a:latin typeface="Franklin Gothic Demi" pitchFamily="34" charset="0"/>
              </a:rPr>
              <a:t>Tape Measure</a:t>
            </a:r>
          </a:p>
        </p:txBody>
      </p:sp>
      <p:sp>
        <p:nvSpPr>
          <p:cNvPr id="33" name="TextBox 32"/>
          <p:cNvSpPr txBox="1"/>
          <p:nvPr/>
        </p:nvSpPr>
        <p:spPr>
          <a:xfrm>
            <a:off x="495923" y="2633990"/>
            <a:ext cx="1066800" cy="261610"/>
          </a:xfrm>
          <a:prstGeom prst="rect">
            <a:avLst/>
          </a:prstGeom>
          <a:noFill/>
        </p:spPr>
        <p:txBody>
          <a:bodyPr wrap="square" rtlCol="0">
            <a:spAutoFit/>
          </a:bodyPr>
          <a:lstStyle/>
          <a:p>
            <a:r>
              <a:rPr lang="en-US" sz="1100" dirty="0">
                <a:latin typeface="Franklin Gothic Demi" pitchFamily="34" charset="0"/>
              </a:rPr>
              <a:t>Cutting Tools</a:t>
            </a:r>
          </a:p>
        </p:txBody>
      </p:sp>
      <p:sp>
        <p:nvSpPr>
          <p:cNvPr id="37" name="Oval 36"/>
          <p:cNvSpPr/>
          <p:nvPr/>
        </p:nvSpPr>
        <p:spPr>
          <a:xfrm rot="16200000" flipV="1">
            <a:off x="4930041" y="2766158"/>
            <a:ext cx="1318545" cy="53430"/>
          </a:xfrm>
          <a:prstGeom prst="ellipse">
            <a:avLst/>
          </a:prstGeom>
          <a:gradFill flip="none" rotWithShape="1">
            <a:gsLst>
              <a:gs pos="0">
                <a:srgbClr val="C00000"/>
              </a:gs>
              <a:gs pos="50000">
                <a:schemeClr val="accent6"/>
              </a:gs>
              <a:gs pos="100000">
                <a:srgbClr val="C00000"/>
              </a:gs>
            </a:gsLst>
            <a:lin ang="16200000" scaled="1"/>
            <a:tileRect/>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rot="16200000" flipV="1">
            <a:off x="7141741" y="2746867"/>
            <a:ext cx="1272255" cy="45719"/>
          </a:xfrm>
          <a:prstGeom prst="ellipse">
            <a:avLst/>
          </a:prstGeom>
          <a:gradFill flip="none" rotWithShape="1">
            <a:gsLst>
              <a:gs pos="0">
                <a:srgbClr val="C00000"/>
              </a:gs>
              <a:gs pos="50000">
                <a:schemeClr val="accent6"/>
              </a:gs>
              <a:gs pos="100000">
                <a:srgbClr val="C00000"/>
              </a:gs>
            </a:gsLst>
            <a:lin ang="16200000" scaled="1"/>
            <a:tileRect/>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4667" l="2000" r="99000">
                        <a14:foregroundMark x1="14833" y1="92333" x2="10833" y2="88500"/>
                        <a14:foregroundMark x1="76000" y1="67333" x2="87500" y2="63167"/>
                        <a14:foregroundMark x1="92167" y1="60000" x2="94500" y2="56667"/>
                        <a14:foregroundMark x1="14500" y1="93167" x2="12333" y2="92000"/>
                        <a14:backgroundMark x1="5333" y1="88667" x2="833" y2="84833"/>
                      </a14:backgroundRemoval>
                    </a14:imgEffect>
                  </a14:imgLayer>
                </a14:imgProps>
              </a:ext>
              <a:ext uri="{28A0092B-C50C-407E-A947-70E740481C1C}">
                <a14:useLocalDpi xmlns:a14="http://schemas.microsoft.com/office/drawing/2010/main" val="0"/>
              </a:ext>
            </a:extLst>
          </a:blip>
          <a:stretch>
            <a:fillRect/>
          </a:stretch>
        </p:blipFill>
        <p:spPr>
          <a:xfrm>
            <a:off x="575428" y="769441"/>
            <a:ext cx="849895" cy="849895"/>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
        <p:nvSpPr>
          <p:cNvPr id="25" name="TextBox 24"/>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26" name="TextBox 25"/>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2</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sp>
        <p:nvSpPr>
          <p:cNvPr id="22" name="Rectangle 21">
            <a:extLst>
              <a:ext uri="{FF2B5EF4-FFF2-40B4-BE49-F238E27FC236}">
                <a16:creationId xmlns:a16="http://schemas.microsoft.com/office/drawing/2014/main" id="{8F4869C4-3225-412F-B573-B06179C43E3A}"/>
              </a:ext>
            </a:extLst>
          </p:cNvPr>
          <p:cNvSpPr/>
          <p:nvPr/>
        </p:nvSpPr>
        <p:spPr>
          <a:xfrm>
            <a:off x="5579494" y="2133600"/>
            <a:ext cx="2184780" cy="1295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22AAE85-55AD-4106-BD15-42A4D5B9AB7B}"/>
              </a:ext>
            </a:extLst>
          </p:cNvPr>
          <p:cNvGrpSpPr/>
          <p:nvPr/>
        </p:nvGrpSpPr>
        <p:grpSpPr>
          <a:xfrm>
            <a:off x="7620000" y="1728426"/>
            <a:ext cx="1524000" cy="387903"/>
            <a:chOff x="1414541" y="1726113"/>
            <a:chExt cx="8166979" cy="387903"/>
          </a:xfrm>
        </p:grpSpPr>
        <p:sp>
          <p:nvSpPr>
            <p:cNvPr id="34" name="Rectangle 33">
              <a:extLst>
                <a:ext uri="{FF2B5EF4-FFF2-40B4-BE49-F238E27FC236}">
                  <a16:creationId xmlns:a16="http://schemas.microsoft.com/office/drawing/2014/main" id="{C912CA0A-0562-4861-9A51-3671385C1C94}"/>
                </a:ext>
              </a:extLst>
            </p:cNvPr>
            <p:cNvSpPr/>
            <p:nvPr/>
          </p:nvSpPr>
          <p:spPr>
            <a:xfrm>
              <a:off x="2187691" y="1726113"/>
              <a:ext cx="6956309" cy="3312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13B2304D-4EAF-4B72-8AF5-C2EC3BEAFB88}"/>
                </a:ext>
              </a:extLst>
            </p:cNvPr>
            <p:cNvSpPr/>
            <p:nvPr/>
          </p:nvSpPr>
          <p:spPr>
            <a:xfrm>
              <a:off x="1414541" y="1990314"/>
              <a:ext cx="8166979" cy="1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pic>
        <p:nvPicPr>
          <p:cNvPr id="12" name="Picture 11">
            <a:extLst>
              <a:ext uri="{FF2B5EF4-FFF2-40B4-BE49-F238E27FC236}">
                <a16:creationId xmlns:a16="http://schemas.microsoft.com/office/drawing/2014/main" id="{E10C743F-E5C1-46B9-948B-9C37522132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0624" y="4188620"/>
            <a:ext cx="850900" cy="762000"/>
          </a:xfrm>
          <a:prstGeom prst="rect">
            <a:avLst/>
          </a:prstGeom>
        </p:spPr>
      </p:pic>
      <p:grpSp>
        <p:nvGrpSpPr>
          <p:cNvPr id="16" name="Group 15">
            <a:extLst>
              <a:ext uri="{FF2B5EF4-FFF2-40B4-BE49-F238E27FC236}">
                <a16:creationId xmlns:a16="http://schemas.microsoft.com/office/drawing/2014/main" id="{190B4743-C182-4B13-9BA9-74BBEA52F1BA}"/>
              </a:ext>
            </a:extLst>
          </p:cNvPr>
          <p:cNvGrpSpPr/>
          <p:nvPr/>
        </p:nvGrpSpPr>
        <p:grpSpPr>
          <a:xfrm>
            <a:off x="3806896" y="4140392"/>
            <a:ext cx="810228" cy="810228"/>
            <a:chOff x="3685572" y="4087026"/>
            <a:chExt cx="958057" cy="958057"/>
          </a:xfrm>
        </p:grpSpPr>
        <p:pic>
          <p:nvPicPr>
            <p:cNvPr id="8" name="Picture 7">
              <a:extLst>
                <a:ext uri="{FF2B5EF4-FFF2-40B4-BE49-F238E27FC236}">
                  <a16:creationId xmlns:a16="http://schemas.microsoft.com/office/drawing/2014/main" id="{527CFA02-7BBA-4F20-B466-8327984094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849727" y="4140943"/>
              <a:ext cx="629749" cy="809677"/>
            </a:xfrm>
            <a:prstGeom prst="rect">
              <a:avLst/>
            </a:prstGeom>
          </p:spPr>
        </p:pic>
        <p:sp>
          <p:nvSpPr>
            <p:cNvPr id="13" name="Oval 12">
              <a:extLst>
                <a:ext uri="{FF2B5EF4-FFF2-40B4-BE49-F238E27FC236}">
                  <a16:creationId xmlns:a16="http://schemas.microsoft.com/office/drawing/2014/main" id="{B16CE463-C1D7-4F67-8F7F-08FE220EA3A4}"/>
                </a:ext>
              </a:extLst>
            </p:cNvPr>
            <p:cNvSpPr/>
            <p:nvPr/>
          </p:nvSpPr>
          <p:spPr>
            <a:xfrm>
              <a:off x="3685572" y="4087026"/>
              <a:ext cx="958057" cy="9580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7ED8B37-4E0B-4A39-99BA-9D80008F9445}"/>
                </a:ext>
              </a:extLst>
            </p:cNvPr>
            <p:cNvCxnSpPr>
              <a:stCxn id="13" idx="7"/>
              <a:endCxn id="13" idx="3"/>
            </p:cNvCxnSpPr>
            <p:nvPr/>
          </p:nvCxnSpPr>
          <p:spPr>
            <a:xfrm flipH="1">
              <a:off x="3825876" y="4227330"/>
              <a:ext cx="677449" cy="6774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634B51C0-FAB9-4A24-9815-E776E24769D6}"/>
              </a:ext>
            </a:extLst>
          </p:cNvPr>
          <p:cNvSpPr/>
          <p:nvPr/>
        </p:nvSpPr>
        <p:spPr>
          <a:xfrm>
            <a:off x="4755950" y="4120634"/>
            <a:ext cx="3955216" cy="1077218"/>
          </a:xfrm>
          <a:prstGeom prst="rect">
            <a:avLst/>
          </a:prstGeom>
        </p:spPr>
        <p:txBody>
          <a:bodyPr wrap="square">
            <a:spAutoFit/>
          </a:bodyPr>
          <a:lstStyle/>
          <a:p>
            <a:r>
              <a:rPr lang="en-US" sz="2400" baseline="30000" dirty="0">
                <a:solidFill>
                  <a:srgbClr val="000000"/>
                </a:solidFill>
                <a:latin typeface="Segoe UI Semibold" panose="020B0702040204020203" pitchFamily="34" charset="0"/>
                <a:cs typeface="Segoe UI Semibold" panose="020B0702040204020203" pitchFamily="34" charset="0"/>
              </a:rPr>
              <a:t>This meter is sensitive to </a:t>
            </a:r>
            <a:r>
              <a:rPr lang="en-US" sz="2400" b="1" baseline="30000" dirty="0">
                <a:solidFill>
                  <a:srgbClr val="000000"/>
                </a:solidFill>
                <a:latin typeface="Segoe UI Semibold" panose="020B0702040204020203" pitchFamily="34" charset="0"/>
                <a:cs typeface="Segoe UI Semibold" panose="020B0702040204020203" pitchFamily="34" charset="0"/>
              </a:rPr>
              <a:t>heat</a:t>
            </a:r>
            <a:r>
              <a:rPr lang="en-US" sz="2400" baseline="30000" dirty="0">
                <a:solidFill>
                  <a:srgbClr val="000000"/>
                </a:solidFill>
                <a:latin typeface="Segoe UI Semibold" panose="020B0702040204020203" pitchFamily="34" charset="0"/>
                <a:cs typeface="Segoe UI Semibold" panose="020B0702040204020203" pitchFamily="34" charset="0"/>
              </a:rPr>
              <a:t>. Do not weld or flame cut within 10’ of meter. Heat will damage electronics and liner. (Heat damage will void warranty.)</a:t>
            </a:r>
          </a:p>
        </p:txBody>
      </p:sp>
      <p:grpSp>
        <p:nvGrpSpPr>
          <p:cNvPr id="41" name="Group 40">
            <a:extLst>
              <a:ext uri="{FF2B5EF4-FFF2-40B4-BE49-F238E27FC236}">
                <a16:creationId xmlns:a16="http://schemas.microsoft.com/office/drawing/2014/main" id="{ACC6BA13-32CC-45AC-BD38-2B9D3DBCCEB8}"/>
              </a:ext>
            </a:extLst>
          </p:cNvPr>
          <p:cNvGrpSpPr/>
          <p:nvPr/>
        </p:nvGrpSpPr>
        <p:grpSpPr>
          <a:xfrm>
            <a:off x="5410200" y="1726113"/>
            <a:ext cx="2423556" cy="387903"/>
            <a:chOff x="1414541" y="1726113"/>
            <a:chExt cx="8166979" cy="387903"/>
          </a:xfrm>
        </p:grpSpPr>
        <p:sp>
          <p:nvSpPr>
            <p:cNvPr id="42" name="Rectangle 41">
              <a:extLst>
                <a:ext uri="{FF2B5EF4-FFF2-40B4-BE49-F238E27FC236}">
                  <a16:creationId xmlns:a16="http://schemas.microsoft.com/office/drawing/2014/main" id="{74ADEEC2-8ADA-416B-9AAC-270D6A0196D6}"/>
                </a:ext>
              </a:extLst>
            </p:cNvPr>
            <p:cNvSpPr/>
            <p:nvPr/>
          </p:nvSpPr>
          <p:spPr>
            <a:xfrm>
              <a:off x="2187691" y="1726113"/>
              <a:ext cx="6956309" cy="3312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606E45A-E63A-4AE6-AD01-64B66AECEE71}"/>
                </a:ext>
              </a:extLst>
            </p:cNvPr>
            <p:cNvSpPr/>
            <p:nvPr/>
          </p:nvSpPr>
          <p:spPr>
            <a:xfrm>
              <a:off x="1414541" y="1990314"/>
              <a:ext cx="8166979" cy="1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sp>
        <p:nvSpPr>
          <p:cNvPr id="44" name="TextBox 43">
            <a:extLst>
              <a:ext uri="{FF2B5EF4-FFF2-40B4-BE49-F238E27FC236}">
                <a16:creationId xmlns:a16="http://schemas.microsoft.com/office/drawing/2014/main" id="{9E9B43E3-4E7B-4CE9-8CA8-8AB1F3B64D7D}"/>
              </a:ext>
            </a:extLst>
          </p:cNvPr>
          <p:cNvSpPr txBox="1"/>
          <p:nvPr/>
        </p:nvSpPr>
        <p:spPr>
          <a:xfrm>
            <a:off x="5562598" y="693278"/>
            <a:ext cx="2227766" cy="923330"/>
          </a:xfrm>
          <a:prstGeom prst="rect">
            <a:avLst/>
          </a:prstGeom>
          <a:noFill/>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Meter + Flanges</a:t>
            </a:r>
          </a:p>
          <a:p>
            <a:pPr algn="ctr"/>
            <a:r>
              <a:rPr lang="en-US" dirty="0">
                <a:latin typeface="Segoe UI Semibold" panose="020B0702040204020203" pitchFamily="34" charset="0"/>
                <a:cs typeface="Segoe UI Semibold" panose="020B0702040204020203" pitchFamily="34" charset="0"/>
              </a:rPr>
              <a:t>+ Gaskets</a:t>
            </a:r>
          </a:p>
          <a:p>
            <a:pPr algn="ctr"/>
            <a:r>
              <a:rPr lang="en-US" dirty="0">
                <a:latin typeface="Segoe UI Semibold" panose="020B0702040204020203" pitchFamily="34" charset="0"/>
                <a:cs typeface="Segoe UI Semibold" panose="020B0702040204020203" pitchFamily="34" charset="0"/>
              </a:rPr>
              <a:t>+ Grounding rings</a:t>
            </a:r>
          </a:p>
        </p:txBody>
      </p:sp>
      <p:sp>
        <p:nvSpPr>
          <p:cNvPr id="38" name="TextBox 37">
            <a:extLst>
              <a:ext uri="{FF2B5EF4-FFF2-40B4-BE49-F238E27FC236}">
                <a16:creationId xmlns:a16="http://schemas.microsoft.com/office/drawing/2014/main" id="{3F4E2617-4A5C-4A6F-AB1B-D63F013D3512}"/>
              </a:ext>
            </a:extLst>
          </p:cNvPr>
          <p:cNvSpPr txBox="1"/>
          <p:nvPr/>
        </p:nvSpPr>
        <p:spPr>
          <a:xfrm>
            <a:off x="2205249" y="1030069"/>
            <a:ext cx="3357349" cy="646331"/>
          </a:xfrm>
          <a:prstGeom prst="rect">
            <a:avLst/>
          </a:prstGeom>
          <a:noFill/>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2X Min. Pipe Diameter</a:t>
            </a:r>
          </a:p>
          <a:p>
            <a:pPr algn="ctr"/>
            <a:r>
              <a:rPr lang="en-US" dirty="0">
                <a:latin typeface="Segoe UI Semibold" panose="020B0702040204020203" pitchFamily="34" charset="0"/>
                <a:cs typeface="Segoe UI Semibold" panose="020B0702040204020203" pitchFamily="34" charset="0"/>
              </a:rPr>
              <a:t>Upstream</a:t>
            </a:r>
          </a:p>
        </p:txBody>
      </p:sp>
      <p:sp>
        <p:nvSpPr>
          <p:cNvPr id="45" name="TextBox 44">
            <a:extLst>
              <a:ext uri="{FF2B5EF4-FFF2-40B4-BE49-F238E27FC236}">
                <a16:creationId xmlns:a16="http://schemas.microsoft.com/office/drawing/2014/main" id="{02AB93B0-E2F9-4F73-9070-E4D28E8A642C}"/>
              </a:ext>
            </a:extLst>
          </p:cNvPr>
          <p:cNvSpPr txBox="1"/>
          <p:nvPr/>
        </p:nvSpPr>
        <p:spPr>
          <a:xfrm>
            <a:off x="7764274" y="533400"/>
            <a:ext cx="1304709" cy="1200329"/>
          </a:xfrm>
          <a:prstGeom prst="rect">
            <a:avLst/>
          </a:prstGeom>
          <a:noFill/>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1X Min. Pipe </a:t>
            </a:r>
          </a:p>
          <a:p>
            <a:pPr algn="ctr"/>
            <a:r>
              <a:rPr lang="en-US" dirty="0">
                <a:latin typeface="Segoe UI Semibold" panose="020B0702040204020203" pitchFamily="34" charset="0"/>
                <a:cs typeface="Segoe UI Semibold" panose="020B0702040204020203" pitchFamily="34" charset="0"/>
              </a:rPr>
              <a:t>Diameter</a:t>
            </a:r>
          </a:p>
          <a:p>
            <a:pPr algn="ctr"/>
            <a:r>
              <a:rPr lang="en-US" dirty="0">
                <a:latin typeface="Segoe UI Semibold" panose="020B0702040204020203" pitchFamily="34" charset="0"/>
                <a:cs typeface="Segoe UI Semibold" panose="020B0702040204020203" pitchFamily="34" charset="0"/>
              </a:rPr>
              <a:t>Down</a:t>
            </a:r>
          </a:p>
        </p:txBody>
      </p:sp>
    </p:spTree>
    <p:extLst>
      <p:ext uri="{BB962C8B-B14F-4D97-AF65-F5344CB8AC3E}">
        <p14:creationId xmlns:p14="http://schemas.microsoft.com/office/powerpoint/2010/main" val="853886300"/>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3000"/>
                                        <p:tgtEl>
                                          <p:spTgt spid="37"/>
                                        </p:tgtEl>
                                      </p:cBhvr>
                                    </p:animEffect>
                                  </p:childTnLst>
                                  <p:subTnLst>
                                    <p:set>
                                      <p:cBhvr override="childStyle">
                                        <p:cTn dur="1" fill="hold" display="0" masterRel="sameClick" afterEffect="1">
                                          <p:stCondLst>
                                            <p:cond evt="end" delay="0">
                                              <p:tn val="5"/>
                                            </p:cond>
                                          </p:stCondLst>
                                        </p:cTn>
                                        <p:tgtEl>
                                          <p:spTgt spid="37"/>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3000"/>
                                        <p:tgtEl>
                                          <p:spTgt spid="39"/>
                                        </p:tgtEl>
                                      </p:cBhvr>
                                    </p:animEffect>
                                  </p:childTnLst>
                                  <p:subTnLst>
                                    <p:set>
                                      <p:cBhvr override="childStyle">
                                        <p:cTn dur="1" fill="hold" display="0" masterRel="sameClick" afterEffect="1">
                                          <p:stCondLst>
                                            <p:cond evt="end" delay="0">
                                              <p:tn val="8"/>
                                            </p:cond>
                                          </p:stCondLst>
                                        </p:cTn>
                                        <p:tgtEl>
                                          <p:spTgt spid="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13283" y="0"/>
            <a:ext cx="7030717"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480567"/>
            <a:ext cx="6972300" cy="4929633"/>
          </a:xfrm>
          <a:prstGeom prst="rect">
            <a:avLst/>
          </a:prstGeom>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57200" y="838200"/>
            <a:ext cx="1080655" cy="914401"/>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1981200"/>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1200329"/>
          </a:xfrm>
          <a:prstGeom prst="rect">
            <a:avLst/>
          </a:prstGeom>
          <a:noFill/>
        </p:spPr>
        <p:txBody>
          <a:bodyPr wrap="square" rtlCol="0">
            <a:spAutoFit/>
          </a:bodyPr>
          <a:lstStyle/>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Cut out a section of straight pipe, ensuring there are at least two pipe diameters of straight pipe upstream of the meter, and one pipe diameter of straight pipe downstream of the meter.</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7000" b="93500" l="10000" r="90000">
                        <a14:backgroundMark x1="48167" y1="32333" x2="50167" y2="25833"/>
                        <a14:backgroundMark x1="47833" y1="26333" x2="48667" y2="23500"/>
                        <a14:backgroundMark x1="40000" y1="39333" x2="29000" y2="41500"/>
                        <a14:backgroundMark x1="29000" y1="38833" x2="27500" y2="40333"/>
                        <a14:backgroundMark x1="45333" y1="40667" x2="44167" y2="39667"/>
                        <a14:backgroundMark x1="46000" y1="38333" x2="46167" y2="36333"/>
                        <a14:backgroundMark x1="43500" y1="31833" x2="42167" y2="28667"/>
                        <a14:backgroundMark x1="42167" y1="32667" x2="40833" y2="30167"/>
                        <a14:backgroundMark x1="42333" y1="24833" x2="43167" y2="23833"/>
                        <a14:backgroundMark x1="51500" y1="54833" x2="51333" y2="52167"/>
                        <a14:backgroundMark x1="65833" y1="58667" x2="65500" y2="56000"/>
                        <a14:backgroundMark x1="66500" y1="55000" x2="65000" y2="53333"/>
                        <a14:backgroundMark x1="34500" y1="43167" x2="35000" y2="42833"/>
                        <a14:backgroundMark x1="33500" y1="45167" x2="33833" y2="44500"/>
                        <a14:backgroundMark x1="50833" y1="44667" x2="50333" y2="44667"/>
                        <a14:backgroundMark x1="51167" y1="42667" x2="50333" y2="42667"/>
                        <a14:backgroundMark x1="54833" y1="19333" x2="54833" y2="20000"/>
                        <a14:backgroundMark x1="53167" y1="19000" x2="53000" y2="18333"/>
                        <a14:backgroundMark x1="33500" y1="85833" x2="31833" y2="88167"/>
                      </a14:backgroundRemoval>
                    </a14:imgEffect>
                  </a14:imgLayer>
                </a14:imgProps>
              </a:ext>
              <a:ext uri="{28A0092B-C50C-407E-A947-70E740481C1C}">
                <a14:useLocalDpi xmlns:a14="http://schemas.microsoft.com/office/drawing/2010/main" val="0"/>
              </a:ext>
            </a:extLst>
          </a:blip>
          <a:stretch>
            <a:fillRect/>
          </a:stretch>
        </p:blipFill>
        <p:spPr>
          <a:xfrm>
            <a:off x="619072" y="1905000"/>
            <a:ext cx="752528" cy="752528"/>
          </a:xfrm>
          <a:prstGeom prst="rect">
            <a:avLst/>
          </a:prstGeom>
        </p:spPr>
      </p:pic>
      <p:sp>
        <p:nvSpPr>
          <p:cNvPr id="30" name="TextBox 29"/>
          <p:cNvSpPr txBox="1"/>
          <p:nvPr/>
        </p:nvSpPr>
        <p:spPr>
          <a:xfrm>
            <a:off x="473191" y="1490991"/>
            <a:ext cx="1066800" cy="261610"/>
          </a:xfrm>
          <a:prstGeom prst="rect">
            <a:avLst/>
          </a:prstGeom>
          <a:noFill/>
        </p:spPr>
        <p:txBody>
          <a:bodyPr wrap="square" rtlCol="0">
            <a:spAutoFit/>
          </a:bodyPr>
          <a:lstStyle/>
          <a:p>
            <a:r>
              <a:rPr lang="en-US" sz="1100" dirty="0">
                <a:latin typeface="Franklin Gothic Demi" pitchFamily="34" charset="0"/>
              </a:rPr>
              <a:t>Tape Measure</a:t>
            </a:r>
          </a:p>
        </p:txBody>
      </p:sp>
      <p:sp>
        <p:nvSpPr>
          <p:cNvPr id="33" name="TextBox 32"/>
          <p:cNvSpPr txBox="1"/>
          <p:nvPr/>
        </p:nvSpPr>
        <p:spPr>
          <a:xfrm>
            <a:off x="495923" y="2633990"/>
            <a:ext cx="1066800" cy="261610"/>
          </a:xfrm>
          <a:prstGeom prst="rect">
            <a:avLst/>
          </a:prstGeom>
          <a:noFill/>
        </p:spPr>
        <p:txBody>
          <a:bodyPr wrap="square" rtlCol="0">
            <a:spAutoFit/>
          </a:bodyPr>
          <a:lstStyle/>
          <a:p>
            <a:r>
              <a:rPr lang="en-US" sz="1100" dirty="0">
                <a:latin typeface="Franklin Gothic Demi" pitchFamily="34" charset="0"/>
              </a:rPr>
              <a:t>Cutting Tools</a:t>
            </a:r>
          </a:p>
        </p:txBody>
      </p:sp>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4667" l="2000" r="99000">
                        <a14:foregroundMark x1="14833" y1="92333" x2="10833" y2="88500"/>
                        <a14:foregroundMark x1="76000" y1="67333" x2="87500" y2="63167"/>
                        <a14:foregroundMark x1="92167" y1="60000" x2="94500" y2="56667"/>
                        <a14:foregroundMark x1="14500" y1="93167" x2="12333" y2="92000"/>
                        <a14:backgroundMark x1="5333" y1="88667" x2="833" y2="84833"/>
                      </a14:backgroundRemoval>
                    </a14:imgEffect>
                  </a14:imgLayer>
                </a14:imgProps>
              </a:ext>
              <a:ext uri="{28A0092B-C50C-407E-A947-70E740481C1C}">
                <a14:useLocalDpi xmlns:a14="http://schemas.microsoft.com/office/drawing/2010/main" val="0"/>
              </a:ext>
            </a:extLst>
          </a:blip>
          <a:stretch>
            <a:fillRect/>
          </a:stretch>
        </p:blipFill>
        <p:spPr>
          <a:xfrm>
            <a:off x="575428" y="769441"/>
            <a:ext cx="849895" cy="84989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
        <p:nvSpPr>
          <p:cNvPr id="24" name="TextBox 23"/>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25" name="TextBox 24"/>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3</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grpSp>
        <p:nvGrpSpPr>
          <p:cNvPr id="20" name="Group 19">
            <a:extLst>
              <a:ext uri="{FF2B5EF4-FFF2-40B4-BE49-F238E27FC236}">
                <a16:creationId xmlns:a16="http://schemas.microsoft.com/office/drawing/2014/main" id="{0DC84552-704B-4F73-84FA-56AFC00F9EC7}"/>
              </a:ext>
            </a:extLst>
          </p:cNvPr>
          <p:cNvGrpSpPr/>
          <p:nvPr/>
        </p:nvGrpSpPr>
        <p:grpSpPr>
          <a:xfrm>
            <a:off x="2181794" y="1726113"/>
            <a:ext cx="3434235" cy="402859"/>
            <a:chOff x="2133600" y="1726113"/>
            <a:chExt cx="7085781" cy="402859"/>
          </a:xfrm>
        </p:grpSpPr>
        <p:sp>
          <p:nvSpPr>
            <p:cNvPr id="21" name="Rectangle 20">
              <a:extLst>
                <a:ext uri="{FF2B5EF4-FFF2-40B4-BE49-F238E27FC236}">
                  <a16:creationId xmlns:a16="http://schemas.microsoft.com/office/drawing/2014/main" id="{D1478327-F57A-4DEE-8AA0-F8C0C26F5A60}"/>
                </a:ext>
              </a:extLst>
            </p:cNvPr>
            <p:cNvSpPr/>
            <p:nvPr/>
          </p:nvSpPr>
          <p:spPr>
            <a:xfrm>
              <a:off x="2187691" y="1726113"/>
              <a:ext cx="6956309" cy="3312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CB7E36B-2F8A-44AE-B75E-73ECDF9B397C}"/>
                </a:ext>
              </a:extLst>
            </p:cNvPr>
            <p:cNvSpPr/>
            <p:nvPr/>
          </p:nvSpPr>
          <p:spPr>
            <a:xfrm>
              <a:off x="2133600" y="1990314"/>
              <a:ext cx="7085781" cy="138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grpSp>
        <p:nvGrpSpPr>
          <p:cNvPr id="26" name="Group 25">
            <a:extLst>
              <a:ext uri="{FF2B5EF4-FFF2-40B4-BE49-F238E27FC236}">
                <a16:creationId xmlns:a16="http://schemas.microsoft.com/office/drawing/2014/main" id="{A7F86999-4BB2-44AD-B76A-9642C212406E}"/>
              </a:ext>
            </a:extLst>
          </p:cNvPr>
          <p:cNvGrpSpPr/>
          <p:nvPr/>
        </p:nvGrpSpPr>
        <p:grpSpPr>
          <a:xfrm>
            <a:off x="7692777" y="1728426"/>
            <a:ext cx="1509639" cy="440377"/>
            <a:chOff x="1804547" y="1726113"/>
            <a:chExt cx="8090019" cy="440377"/>
          </a:xfrm>
        </p:grpSpPr>
        <p:sp>
          <p:nvSpPr>
            <p:cNvPr id="27" name="Rectangle 26">
              <a:extLst>
                <a:ext uri="{FF2B5EF4-FFF2-40B4-BE49-F238E27FC236}">
                  <a16:creationId xmlns:a16="http://schemas.microsoft.com/office/drawing/2014/main" id="{50E0A6D5-7687-4CFB-B233-A057F61A99FF}"/>
                </a:ext>
              </a:extLst>
            </p:cNvPr>
            <p:cNvSpPr/>
            <p:nvPr/>
          </p:nvSpPr>
          <p:spPr>
            <a:xfrm>
              <a:off x="2187691" y="1726113"/>
              <a:ext cx="6956309" cy="3312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2F35A8C-DEB7-4943-B690-ADAB83747FCD}"/>
                </a:ext>
              </a:extLst>
            </p:cNvPr>
            <p:cNvSpPr/>
            <p:nvPr/>
          </p:nvSpPr>
          <p:spPr>
            <a:xfrm>
              <a:off x="1804547" y="1990314"/>
              <a:ext cx="8090019" cy="17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sp>
        <p:nvSpPr>
          <p:cNvPr id="29" name="TextBox 28">
            <a:extLst>
              <a:ext uri="{FF2B5EF4-FFF2-40B4-BE49-F238E27FC236}">
                <a16:creationId xmlns:a16="http://schemas.microsoft.com/office/drawing/2014/main" id="{B53AECB7-D6A1-4075-9DA0-1B243095FAE4}"/>
              </a:ext>
            </a:extLst>
          </p:cNvPr>
          <p:cNvSpPr txBox="1"/>
          <p:nvPr/>
        </p:nvSpPr>
        <p:spPr>
          <a:xfrm>
            <a:off x="2205249" y="1030069"/>
            <a:ext cx="3357349" cy="646331"/>
          </a:xfrm>
          <a:prstGeom prst="rect">
            <a:avLst/>
          </a:prstGeom>
          <a:noFill/>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2X Min. Pipe Diameter</a:t>
            </a:r>
          </a:p>
          <a:p>
            <a:pPr algn="ctr"/>
            <a:r>
              <a:rPr lang="en-US" dirty="0">
                <a:latin typeface="Segoe UI Semibold" panose="020B0702040204020203" pitchFamily="34" charset="0"/>
                <a:cs typeface="Segoe UI Semibold" panose="020B0702040204020203" pitchFamily="34" charset="0"/>
              </a:rPr>
              <a:t>Upstream</a:t>
            </a:r>
          </a:p>
        </p:txBody>
      </p:sp>
      <p:sp>
        <p:nvSpPr>
          <p:cNvPr id="32" name="TextBox 31">
            <a:extLst>
              <a:ext uri="{FF2B5EF4-FFF2-40B4-BE49-F238E27FC236}">
                <a16:creationId xmlns:a16="http://schemas.microsoft.com/office/drawing/2014/main" id="{134A4642-948E-4707-AA61-2CF5671E44EA}"/>
              </a:ext>
            </a:extLst>
          </p:cNvPr>
          <p:cNvSpPr txBox="1"/>
          <p:nvPr/>
        </p:nvSpPr>
        <p:spPr>
          <a:xfrm>
            <a:off x="7764274" y="533400"/>
            <a:ext cx="1304709" cy="1200329"/>
          </a:xfrm>
          <a:prstGeom prst="rect">
            <a:avLst/>
          </a:prstGeom>
          <a:noFill/>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1X Min. Pipe </a:t>
            </a:r>
          </a:p>
          <a:p>
            <a:pPr algn="ctr"/>
            <a:r>
              <a:rPr lang="en-US" dirty="0">
                <a:latin typeface="Segoe UI Semibold" panose="020B0702040204020203" pitchFamily="34" charset="0"/>
                <a:cs typeface="Segoe UI Semibold" panose="020B0702040204020203" pitchFamily="34" charset="0"/>
              </a:rPr>
              <a:t>Diameter</a:t>
            </a:r>
          </a:p>
          <a:p>
            <a:pPr algn="ctr"/>
            <a:r>
              <a:rPr lang="en-US" dirty="0">
                <a:latin typeface="Segoe UI Semibold" panose="020B0702040204020203" pitchFamily="34" charset="0"/>
                <a:cs typeface="Segoe UI Semibold" panose="020B0702040204020203" pitchFamily="34" charset="0"/>
              </a:rPr>
              <a:t>Down</a:t>
            </a:r>
          </a:p>
        </p:txBody>
      </p:sp>
      <p:pic>
        <p:nvPicPr>
          <p:cNvPr id="34" name="Picture 33">
            <a:extLst>
              <a:ext uri="{FF2B5EF4-FFF2-40B4-BE49-F238E27FC236}">
                <a16:creationId xmlns:a16="http://schemas.microsoft.com/office/drawing/2014/main" id="{2F0043D4-DD61-4CF3-9881-37E06FA0DD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0624" y="4188620"/>
            <a:ext cx="850900" cy="762000"/>
          </a:xfrm>
          <a:prstGeom prst="rect">
            <a:avLst/>
          </a:prstGeom>
        </p:spPr>
      </p:pic>
      <p:grpSp>
        <p:nvGrpSpPr>
          <p:cNvPr id="35" name="Group 34">
            <a:extLst>
              <a:ext uri="{FF2B5EF4-FFF2-40B4-BE49-F238E27FC236}">
                <a16:creationId xmlns:a16="http://schemas.microsoft.com/office/drawing/2014/main" id="{120E03AC-05E6-4BFC-B5EE-4E1D61B54E05}"/>
              </a:ext>
            </a:extLst>
          </p:cNvPr>
          <p:cNvGrpSpPr/>
          <p:nvPr/>
        </p:nvGrpSpPr>
        <p:grpSpPr>
          <a:xfrm>
            <a:off x="3806896" y="4140392"/>
            <a:ext cx="810228" cy="810228"/>
            <a:chOff x="3685572" y="4087026"/>
            <a:chExt cx="958057" cy="958057"/>
          </a:xfrm>
        </p:grpSpPr>
        <p:pic>
          <p:nvPicPr>
            <p:cNvPr id="36" name="Picture 35">
              <a:extLst>
                <a:ext uri="{FF2B5EF4-FFF2-40B4-BE49-F238E27FC236}">
                  <a16:creationId xmlns:a16="http://schemas.microsoft.com/office/drawing/2014/main" id="{7B3372C8-607F-414F-B57F-295684AF46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849727" y="4140943"/>
              <a:ext cx="629749" cy="809677"/>
            </a:xfrm>
            <a:prstGeom prst="rect">
              <a:avLst/>
            </a:prstGeom>
          </p:spPr>
        </p:pic>
        <p:sp>
          <p:nvSpPr>
            <p:cNvPr id="37" name="Oval 36">
              <a:extLst>
                <a:ext uri="{FF2B5EF4-FFF2-40B4-BE49-F238E27FC236}">
                  <a16:creationId xmlns:a16="http://schemas.microsoft.com/office/drawing/2014/main" id="{71E940FC-B2FE-4532-843D-62282E02795C}"/>
                </a:ext>
              </a:extLst>
            </p:cNvPr>
            <p:cNvSpPr/>
            <p:nvPr/>
          </p:nvSpPr>
          <p:spPr>
            <a:xfrm>
              <a:off x="3685572" y="4087026"/>
              <a:ext cx="958057" cy="9580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2D2B5754-3CB2-4BA6-A936-6FC1C90275BA}"/>
                </a:ext>
              </a:extLst>
            </p:cNvPr>
            <p:cNvCxnSpPr>
              <a:stCxn id="37" idx="7"/>
              <a:endCxn id="37" idx="3"/>
            </p:cNvCxnSpPr>
            <p:nvPr/>
          </p:nvCxnSpPr>
          <p:spPr>
            <a:xfrm flipH="1">
              <a:off x="3825876" y="4227330"/>
              <a:ext cx="677449" cy="6774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5F88A7BE-CF56-4B12-9176-F095599D5686}"/>
              </a:ext>
            </a:extLst>
          </p:cNvPr>
          <p:cNvSpPr/>
          <p:nvPr/>
        </p:nvSpPr>
        <p:spPr>
          <a:xfrm>
            <a:off x="4755950" y="4120634"/>
            <a:ext cx="3955216" cy="1077218"/>
          </a:xfrm>
          <a:prstGeom prst="rect">
            <a:avLst/>
          </a:prstGeom>
        </p:spPr>
        <p:txBody>
          <a:bodyPr wrap="square">
            <a:spAutoFit/>
          </a:bodyPr>
          <a:lstStyle/>
          <a:p>
            <a:r>
              <a:rPr lang="en-US" sz="2400" baseline="30000" dirty="0">
                <a:solidFill>
                  <a:srgbClr val="000000"/>
                </a:solidFill>
                <a:latin typeface="Segoe UI Semibold" panose="020B0702040204020203" pitchFamily="34" charset="0"/>
                <a:cs typeface="Segoe UI Semibold" panose="020B0702040204020203" pitchFamily="34" charset="0"/>
              </a:rPr>
              <a:t>This meter is sensitive to </a:t>
            </a:r>
            <a:r>
              <a:rPr lang="en-US" sz="2400" b="1" baseline="30000" dirty="0">
                <a:solidFill>
                  <a:srgbClr val="000000"/>
                </a:solidFill>
                <a:latin typeface="Segoe UI Semibold" panose="020B0702040204020203" pitchFamily="34" charset="0"/>
                <a:cs typeface="Segoe UI Semibold" panose="020B0702040204020203" pitchFamily="34" charset="0"/>
              </a:rPr>
              <a:t>heat</a:t>
            </a:r>
            <a:r>
              <a:rPr lang="en-US" sz="2400" baseline="30000" dirty="0">
                <a:solidFill>
                  <a:srgbClr val="000000"/>
                </a:solidFill>
                <a:latin typeface="Segoe UI Semibold" panose="020B0702040204020203" pitchFamily="34" charset="0"/>
                <a:cs typeface="Segoe UI Semibold" panose="020B0702040204020203" pitchFamily="34" charset="0"/>
              </a:rPr>
              <a:t>. Do not weld or flame cut within 10’ of meter. Heat will damage electronics and liner. (Heat damage will void warranty.)</a:t>
            </a:r>
          </a:p>
        </p:txBody>
      </p:sp>
      <p:sp>
        <p:nvSpPr>
          <p:cNvPr id="31" name="TextBox 30">
            <a:extLst>
              <a:ext uri="{FF2B5EF4-FFF2-40B4-BE49-F238E27FC236}">
                <a16:creationId xmlns:a16="http://schemas.microsoft.com/office/drawing/2014/main" id="{A3473A9D-2200-4460-9812-DF6B14A54B5A}"/>
              </a:ext>
            </a:extLst>
          </p:cNvPr>
          <p:cNvSpPr txBox="1"/>
          <p:nvPr/>
        </p:nvSpPr>
        <p:spPr>
          <a:xfrm>
            <a:off x="5717168" y="720297"/>
            <a:ext cx="1972089" cy="923330"/>
          </a:xfrm>
          <a:prstGeom prst="rect">
            <a:avLst/>
          </a:prstGeom>
          <a:noFill/>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Meter/Flanges/</a:t>
            </a:r>
          </a:p>
          <a:p>
            <a:pPr algn="ctr"/>
            <a:r>
              <a:rPr lang="en-US" dirty="0">
                <a:latin typeface="Segoe UI Semibold" panose="020B0702040204020203" pitchFamily="34" charset="0"/>
                <a:cs typeface="Segoe UI Semibold" panose="020B0702040204020203" pitchFamily="34" charset="0"/>
              </a:rPr>
              <a:t>Gaskets/</a:t>
            </a:r>
          </a:p>
          <a:p>
            <a:pPr algn="ctr"/>
            <a:r>
              <a:rPr lang="en-US" dirty="0">
                <a:latin typeface="Segoe UI Semibold" panose="020B0702040204020203" pitchFamily="34" charset="0"/>
                <a:cs typeface="Segoe UI Semibold" panose="020B0702040204020203" pitchFamily="34" charset="0"/>
              </a:rPr>
              <a:t>Grounding rings</a:t>
            </a:r>
          </a:p>
        </p:txBody>
      </p:sp>
      <p:grpSp>
        <p:nvGrpSpPr>
          <p:cNvPr id="40" name="Group 39">
            <a:extLst>
              <a:ext uri="{FF2B5EF4-FFF2-40B4-BE49-F238E27FC236}">
                <a16:creationId xmlns:a16="http://schemas.microsoft.com/office/drawing/2014/main" id="{485ABEA5-ECFA-47DB-907A-58A5E4107B8F}"/>
              </a:ext>
            </a:extLst>
          </p:cNvPr>
          <p:cNvGrpSpPr/>
          <p:nvPr/>
        </p:nvGrpSpPr>
        <p:grpSpPr>
          <a:xfrm>
            <a:off x="5410200" y="1726113"/>
            <a:ext cx="2423556" cy="387903"/>
            <a:chOff x="1414541" y="1726113"/>
            <a:chExt cx="8166979" cy="387903"/>
          </a:xfrm>
        </p:grpSpPr>
        <p:sp>
          <p:nvSpPr>
            <p:cNvPr id="41" name="Rectangle 40">
              <a:extLst>
                <a:ext uri="{FF2B5EF4-FFF2-40B4-BE49-F238E27FC236}">
                  <a16:creationId xmlns:a16="http://schemas.microsoft.com/office/drawing/2014/main" id="{B40FDE82-92CF-4664-9F06-3F759C91FD8C}"/>
                </a:ext>
              </a:extLst>
            </p:cNvPr>
            <p:cNvSpPr/>
            <p:nvPr/>
          </p:nvSpPr>
          <p:spPr>
            <a:xfrm>
              <a:off x="2187691" y="1726113"/>
              <a:ext cx="6956309" cy="3312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18326E2-3FD5-4E80-AA2B-9183125FD8F4}"/>
                </a:ext>
              </a:extLst>
            </p:cNvPr>
            <p:cNvSpPr/>
            <p:nvPr/>
          </p:nvSpPr>
          <p:spPr>
            <a:xfrm>
              <a:off x="1414541" y="1990314"/>
              <a:ext cx="8166979" cy="1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spTree>
    <p:extLst>
      <p:ext uri="{BB962C8B-B14F-4D97-AF65-F5344CB8AC3E}">
        <p14:creationId xmlns:p14="http://schemas.microsoft.com/office/powerpoint/2010/main" val="1603773889"/>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113283" y="0"/>
            <a:ext cx="7030717"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468F9A3C-646A-4CA1-835E-62D68CCD7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480567"/>
            <a:ext cx="6972300" cy="4929633"/>
          </a:xfrm>
          <a:prstGeom prst="rect">
            <a:avLst/>
          </a:prstGeom>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57200" y="838200"/>
            <a:ext cx="1080655" cy="914401"/>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1981200"/>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 y="3124200"/>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1477328"/>
          </a:xfrm>
          <a:prstGeom prst="rect">
            <a:avLst/>
          </a:prstGeom>
          <a:noFill/>
        </p:spPr>
        <p:txBody>
          <a:bodyPr wrap="square" rtlCol="0">
            <a:spAutoFit/>
          </a:bodyPr>
          <a:lstStyle/>
          <a:p>
            <a:pPr marL="285750" indent="-28575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Weld the appropriate ANSI pattern flanges on each open end of pipe, ensuring the flanges are parallel, and the flange bolt holes are aligned. </a:t>
            </a:r>
          </a:p>
          <a:p>
            <a:pPr marL="285750" indent="-28575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Allow the welds to cool to ambient temperature.</a:t>
            </a:r>
          </a:p>
          <a:p>
            <a:endParaRPr lang="en-US" dirty="0"/>
          </a:p>
        </p:txBody>
      </p:sp>
      <p:pic>
        <p:nvPicPr>
          <p:cNvPr id="25" name="Picture 24"/>
          <p:cNvPicPr>
            <a:picLocks noChangeAspect="1"/>
          </p:cNvPicPr>
          <p:nvPr/>
        </p:nvPicPr>
        <p:blipFill>
          <a:blip r:embed="rId3" cstate="print">
            <a:extLst>
              <a:ext uri="{BEBA8EAE-BF5A-486C-A8C5-ECC9F3942E4B}">
                <a14:imgProps xmlns:a14="http://schemas.microsoft.com/office/drawing/2010/main">
                  <a14:imgLayer r:embed="rId4">
                    <a14:imgEffect>
                      <a14:backgroundRemoval t="7000" b="93500" l="10000" r="90000">
                        <a14:backgroundMark x1="48167" y1="32333" x2="50167" y2="25833"/>
                        <a14:backgroundMark x1="47833" y1="26333" x2="48667" y2="23500"/>
                        <a14:backgroundMark x1="40000" y1="39333" x2="29000" y2="41500"/>
                        <a14:backgroundMark x1="29000" y1="38833" x2="27500" y2="40333"/>
                        <a14:backgroundMark x1="45333" y1="40667" x2="44167" y2="39667"/>
                        <a14:backgroundMark x1="46000" y1="38333" x2="46167" y2="36333"/>
                        <a14:backgroundMark x1="43500" y1="31833" x2="42167" y2="28667"/>
                        <a14:backgroundMark x1="42167" y1="32667" x2="40833" y2="30167"/>
                        <a14:backgroundMark x1="42333" y1="24833" x2="43167" y2="23833"/>
                        <a14:backgroundMark x1="51500" y1="54833" x2="51333" y2="52167"/>
                        <a14:backgroundMark x1="65833" y1="58667" x2="65500" y2="56000"/>
                        <a14:backgroundMark x1="66500" y1="55000" x2="65000" y2="53333"/>
                        <a14:backgroundMark x1="34500" y1="43167" x2="35000" y2="42833"/>
                        <a14:backgroundMark x1="33500" y1="45167" x2="33833" y2="44500"/>
                        <a14:backgroundMark x1="50833" y1="44667" x2="50333" y2="44667"/>
                        <a14:backgroundMark x1="51167" y1="42667" x2="50333" y2="42667"/>
                        <a14:backgroundMark x1="54833" y1="19333" x2="54833" y2="20000"/>
                        <a14:backgroundMark x1="53167" y1="19000" x2="53000" y2="18333"/>
                        <a14:backgroundMark x1="33500" y1="85833" x2="31833" y2="88167"/>
                      </a14:backgroundRemoval>
                    </a14:imgEffect>
                  </a14:imgLayer>
                </a14:imgProps>
              </a:ext>
              <a:ext uri="{28A0092B-C50C-407E-A947-70E740481C1C}">
                <a14:useLocalDpi xmlns:a14="http://schemas.microsoft.com/office/drawing/2010/main" val="0"/>
              </a:ext>
            </a:extLst>
          </a:blip>
          <a:stretch>
            <a:fillRect/>
          </a:stretch>
        </p:blipFill>
        <p:spPr>
          <a:xfrm>
            <a:off x="619072" y="1905000"/>
            <a:ext cx="752528" cy="752528"/>
          </a:xfrm>
          <a:prstGeom prst="rect">
            <a:avLst/>
          </a:prstGeom>
        </p:spPr>
      </p:pic>
      <p:sp>
        <p:nvSpPr>
          <p:cNvPr id="31" name="TextBox 30"/>
          <p:cNvSpPr txBox="1"/>
          <p:nvPr/>
        </p:nvSpPr>
        <p:spPr>
          <a:xfrm>
            <a:off x="473191" y="1490991"/>
            <a:ext cx="1066800" cy="261610"/>
          </a:xfrm>
          <a:prstGeom prst="rect">
            <a:avLst/>
          </a:prstGeom>
          <a:noFill/>
        </p:spPr>
        <p:txBody>
          <a:bodyPr wrap="square" rtlCol="0">
            <a:spAutoFit/>
          </a:bodyPr>
          <a:lstStyle/>
          <a:p>
            <a:pPr algn="ctr"/>
            <a:r>
              <a:rPr lang="en-US" sz="1100" dirty="0">
                <a:latin typeface="Franklin Gothic Demi" pitchFamily="34" charset="0"/>
              </a:rPr>
              <a:t>Tape Measure</a:t>
            </a:r>
          </a:p>
        </p:txBody>
      </p:sp>
      <p:sp>
        <p:nvSpPr>
          <p:cNvPr id="32" name="TextBox 31"/>
          <p:cNvSpPr txBox="1"/>
          <p:nvPr/>
        </p:nvSpPr>
        <p:spPr>
          <a:xfrm>
            <a:off x="495923" y="2633990"/>
            <a:ext cx="1066800" cy="261610"/>
          </a:xfrm>
          <a:prstGeom prst="rect">
            <a:avLst/>
          </a:prstGeom>
          <a:noFill/>
        </p:spPr>
        <p:txBody>
          <a:bodyPr wrap="square" rtlCol="0">
            <a:spAutoFit/>
          </a:bodyPr>
          <a:lstStyle/>
          <a:p>
            <a:pPr algn="ctr"/>
            <a:r>
              <a:rPr lang="en-US" sz="1100" dirty="0">
                <a:latin typeface="Franklin Gothic Demi" pitchFamily="34" charset="0"/>
              </a:rPr>
              <a:t>Welding Tools</a:t>
            </a:r>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4000" b="95167" l="3667" r="96167">
                        <a14:backgroundMark x1="57432" y1="54730" x2="48649" y2="49324"/>
                        <a14:backgroundMark x1="33784" y1="31081" x2="26351" y2="27027"/>
                      </a14:backgroundRemoval>
                    </a14:imgEffect>
                  </a14:imgLayer>
                </a14:imgProps>
              </a:ext>
              <a:ext uri="{28A0092B-C50C-407E-A947-70E740481C1C}">
                <a14:useLocalDpi xmlns:a14="http://schemas.microsoft.com/office/drawing/2010/main" val="0"/>
              </a:ext>
            </a:extLst>
          </a:blip>
          <a:stretch>
            <a:fillRect/>
          </a:stretch>
        </p:blipFill>
        <p:spPr>
          <a:xfrm>
            <a:off x="699066" y="3200400"/>
            <a:ext cx="615049" cy="615049"/>
          </a:xfrm>
          <a:prstGeom prst="rect">
            <a:avLst/>
          </a:prstGeom>
        </p:spPr>
      </p:pic>
      <p:sp>
        <p:nvSpPr>
          <p:cNvPr id="33" name="TextBox 32"/>
          <p:cNvSpPr txBox="1"/>
          <p:nvPr/>
        </p:nvSpPr>
        <p:spPr>
          <a:xfrm>
            <a:off x="495923" y="3776990"/>
            <a:ext cx="1066800" cy="261610"/>
          </a:xfrm>
          <a:prstGeom prst="rect">
            <a:avLst/>
          </a:prstGeom>
          <a:noFill/>
        </p:spPr>
        <p:txBody>
          <a:bodyPr wrap="square" rtlCol="0">
            <a:spAutoFit/>
          </a:bodyPr>
          <a:lstStyle/>
          <a:p>
            <a:pPr algn="ctr"/>
            <a:r>
              <a:rPr lang="en-US" sz="1100" dirty="0">
                <a:latin typeface="Franklin Gothic Demi" pitchFamily="34" charset="0"/>
              </a:rPr>
              <a:t>Level</a:t>
            </a:r>
          </a:p>
        </p:txBody>
      </p:sp>
      <p:pic>
        <p:nvPicPr>
          <p:cNvPr id="24" name="Picture 2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4667" l="2000" r="99000">
                        <a14:foregroundMark x1="14833" y1="92333" x2="10833" y2="88500"/>
                        <a14:foregroundMark x1="76000" y1="67333" x2="87500" y2="63167"/>
                        <a14:foregroundMark x1="92167" y1="60000" x2="94500" y2="56667"/>
                        <a14:foregroundMark x1="14500" y1="93167" x2="12333" y2="92000"/>
                        <a14:backgroundMark x1="5333" y1="88667" x2="833" y2="84833"/>
                      </a14:backgroundRemoval>
                    </a14:imgEffect>
                  </a14:imgLayer>
                </a14:imgProps>
              </a:ext>
              <a:ext uri="{28A0092B-C50C-407E-A947-70E740481C1C}">
                <a14:useLocalDpi xmlns:a14="http://schemas.microsoft.com/office/drawing/2010/main" val="0"/>
              </a:ext>
            </a:extLst>
          </a:blip>
          <a:stretch>
            <a:fillRect/>
          </a:stretch>
        </p:blipFill>
        <p:spPr>
          <a:xfrm>
            <a:off x="575428" y="769441"/>
            <a:ext cx="849895" cy="849895"/>
          </a:xfrm>
          <a:prstGeom prst="rect">
            <a:avLst/>
          </a:prstGeom>
        </p:spPr>
      </p:pic>
      <p:sp>
        <p:nvSpPr>
          <p:cNvPr id="27" name="Oval 26"/>
          <p:cNvSpPr/>
          <p:nvPr/>
        </p:nvSpPr>
        <p:spPr>
          <a:xfrm rot="16200000" flipV="1">
            <a:off x="4559643" y="2730843"/>
            <a:ext cx="2090410" cy="67903"/>
          </a:xfrm>
          <a:prstGeom prst="ellipse">
            <a:avLst/>
          </a:prstGeom>
          <a:gradFill flip="none" rotWithShape="1">
            <a:gsLst>
              <a:gs pos="63335">
                <a:srgbClr val="EA791C">
                  <a:alpha val="46000"/>
                </a:srgbClr>
              </a:gs>
              <a:gs pos="33000">
                <a:srgbClr val="F38E3A">
                  <a:alpha val="50000"/>
                </a:srgbClr>
              </a:gs>
              <a:gs pos="0">
                <a:srgbClr val="C00000"/>
              </a:gs>
              <a:gs pos="90000">
                <a:schemeClr val="accent6">
                  <a:lumMod val="75000"/>
                </a:schemeClr>
              </a:gs>
              <a:gs pos="46500">
                <a:srgbClr val="EE8128">
                  <a:alpha val="0"/>
                </a:srgbClr>
              </a:gs>
              <a:gs pos="12000">
                <a:schemeClr val="accent6"/>
              </a:gs>
              <a:gs pos="100000">
                <a:srgbClr val="C00000"/>
              </a:gs>
            </a:gsLst>
            <a:path path="circle">
              <a:fillToRect l="100000" t="100000"/>
            </a:path>
            <a:tileRect r="-100000" b="-100000"/>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flipV="1">
            <a:off x="6765294" y="2726695"/>
            <a:ext cx="2090411" cy="76199"/>
          </a:xfrm>
          <a:prstGeom prst="ellipse">
            <a:avLst/>
          </a:prstGeom>
          <a:gradFill flip="none" rotWithShape="1">
            <a:gsLst>
              <a:gs pos="0">
                <a:srgbClr val="C00000"/>
              </a:gs>
              <a:gs pos="50000">
                <a:schemeClr val="accent6"/>
              </a:gs>
              <a:gs pos="100000">
                <a:srgbClr val="C00000"/>
              </a:gs>
            </a:gsLst>
            <a:lin ang="16200000" scaled="1"/>
            <a:tileRect/>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35" name="TextBox 34"/>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4</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pic>
        <p:nvPicPr>
          <p:cNvPr id="26" name="Picture 25">
            <a:extLst>
              <a:ext uri="{FF2B5EF4-FFF2-40B4-BE49-F238E27FC236}">
                <a16:creationId xmlns:a16="http://schemas.microsoft.com/office/drawing/2014/main" id="{AB8C4F79-330F-4339-8A96-AB73C1A3DA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0624" y="4188620"/>
            <a:ext cx="850900" cy="762000"/>
          </a:xfrm>
          <a:prstGeom prst="rect">
            <a:avLst/>
          </a:prstGeom>
        </p:spPr>
      </p:pic>
      <p:grpSp>
        <p:nvGrpSpPr>
          <p:cNvPr id="30" name="Group 29">
            <a:extLst>
              <a:ext uri="{FF2B5EF4-FFF2-40B4-BE49-F238E27FC236}">
                <a16:creationId xmlns:a16="http://schemas.microsoft.com/office/drawing/2014/main" id="{AE3B9723-3D6C-43DD-98CC-B6EBAE93E142}"/>
              </a:ext>
            </a:extLst>
          </p:cNvPr>
          <p:cNvGrpSpPr/>
          <p:nvPr/>
        </p:nvGrpSpPr>
        <p:grpSpPr>
          <a:xfrm>
            <a:off x="3806896" y="4140392"/>
            <a:ext cx="810228" cy="810228"/>
            <a:chOff x="3685572" y="4087026"/>
            <a:chExt cx="958057" cy="958057"/>
          </a:xfrm>
        </p:grpSpPr>
        <p:pic>
          <p:nvPicPr>
            <p:cNvPr id="36" name="Picture 35">
              <a:extLst>
                <a:ext uri="{FF2B5EF4-FFF2-40B4-BE49-F238E27FC236}">
                  <a16:creationId xmlns:a16="http://schemas.microsoft.com/office/drawing/2014/main" id="{AF007743-6925-4676-A279-546F1A9916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849727" y="4140943"/>
              <a:ext cx="629749" cy="809677"/>
            </a:xfrm>
            <a:prstGeom prst="rect">
              <a:avLst/>
            </a:prstGeom>
          </p:spPr>
        </p:pic>
        <p:sp>
          <p:nvSpPr>
            <p:cNvPr id="37" name="Oval 36">
              <a:extLst>
                <a:ext uri="{FF2B5EF4-FFF2-40B4-BE49-F238E27FC236}">
                  <a16:creationId xmlns:a16="http://schemas.microsoft.com/office/drawing/2014/main" id="{203F0753-08A3-4811-89D2-989B19374F54}"/>
                </a:ext>
              </a:extLst>
            </p:cNvPr>
            <p:cNvSpPr/>
            <p:nvPr/>
          </p:nvSpPr>
          <p:spPr>
            <a:xfrm>
              <a:off x="3685572" y="4087026"/>
              <a:ext cx="958057" cy="9580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E51B6B44-003C-4C92-A9E2-829E1A6C9E57}"/>
                </a:ext>
              </a:extLst>
            </p:cNvPr>
            <p:cNvCxnSpPr>
              <a:stCxn id="37" idx="7"/>
              <a:endCxn id="37" idx="3"/>
            </p:cNvCxnSpPr>
            <p:nvPr/>
          </p:nvCxnSpPr>
          <p:spPr>
            <a:xfrm flipH="1">
              <a:off x="3825876" y="4227330"/>
              <a:ext cx="677449" cy="6774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91618DA1-3D65-4821-8993-A38354B3F83F}"/>
              </a:ext>
            </a:extLst>
          </p:cNvPr>
          <p:cNvSpPr/>
          <p:nvPr/>
        </p:nvSpPr>
        <p:spPr>
          <a:xfrm>
            <a:off x="4755950" y="4120634"/>
            <a:ext cx="3955216" cy="1077218"/>
          </a:xfrm>
          <a:prstGeom prst="rect">
            <a:avLst/>
          </a:prstGeom>
        </p:spPr>
        <p:txBody>
          <a:bodyPr wrap="square">
            <a:spAutoFit/>
          </a:bodyPr>
          <a:lstStyle/>
          <a:p>
            <a:r>
              <a:rPr lang="en-US" sz="2400" baseline="30000" dirty="0">
                <a:solidFill>
                  <a:srgbClr val="000000"/>
                </a:solidFill>
                <a:latin typeface="Segoe UI Semibold" panose="020B0702040204020203" pitchFamily="34" charset="0"/>
                <a:cs typeface="Segoe UI Semibold" panose="020B0702040204020203" pitchFamily="34" charset="0"/>
              </a:rPr>
              <a:t>This meter is sensitive to </a:t>
            </a:r>
            <a:r>
              <a:rPr lang="en-US" sz="2400" b="1" baseline="30000" dirty="0">
                <a:solidFill>
                  <a:srgbClr val="000000"/>
                </a:solidFill>
                <a:latin typeface="Segoe UI Semibold" panose="020B0702040204020203" pitchFamily="34" charset="0"/>
                <a:cs typeface="Segoe UI Semibold" panose="020B0702040204020203" pitchFamily="34" charset="0"/>
              </a:rPr>
              <a:t>heat</a:t>
            </a:r>
            <a:r>
              <a:rPr lang="en-US" sz="2400" baseline="30000" dirty="0">
                <a:solidFill>
                  <a:srgbClr val="000000"/>
                </a:solidFill>
                <a:latin typeface="Segoe UI Semibold" panose="020B0702040204020203" pitchFamily="34" charset="0"/>
                <a:cs typeface="Segoe UI Semibold" panose="020B0702040204020203" pitchFamily="34" charset="0"/>
              </a:rPr>
              <a:t>. Do not weld or flame cut within 10’ of meter. Heat will damage electronics and liner. (Heat damage will void warranty.)</a:t>
            </a:r>
          </a:p>
        </p:txBody>
      </p:sp>
      <p:pic>
        <p:nvPicPr>
          <p:cNvPr id="40" name="Picture 39">
            <a:extLst>
              <a:ext uri="{FF2B5EF4-FFF2-40B4-BE49-F238E27FC236}">
                <a16:creationId xmlns:a16="http://schemas.microsoft.com/office/drawing/2014/main" id="{0D6FBC73-5845-4C92-8ED2-FB7E7F194B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Tree>
    <p:extLst>
      <p:ext uri="{BB962C8B-B14F-4D97-AF65-F5344CB8AC3E}">
        <p14:creationId xmlns:p14="http://schemas.microsoft.com/office/powerpoint/2010/main" val="752918598"/>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0"/>
                                        <p:tgtEl>
                                          <p:spTgt spid="27"/>
                                        </p:tgtEl>
                                      </p:cBhvr>
                                    </p:animEffect>
                                  </p:childTnLst>
                                  <p:subTnLst>
                                    <p:set>
                                      <p:cBhvr override="childStyle">
                                        <p:cTn dur="1" fill="hold" display="0" masterRel="sameClick" afterEffect="1">
                                          <p:stCondLst>
                                            <p:cond evt="end" delay="0">
                                              <p:tn val="5"/>
                                            </p:cond>
                                          </p:stCondLst>
                                        </p:cTn>
                                        <p:tgtEl>
                                          <p:spTgt spid="27"/>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3000"/>
                                        <p:tgtEl>
                                          <p:spTgt spid="28"/>
                                        </p:tgtEl>
                                      </p:cBhvr>
                                    </p:animEffect>
                                  </p:childTnLst>
                                  <p:subTnLst>
                                    <p:set>
                                      <p:cBhvr override="childStyle">
                                        <p:cTn dur="1" fill="hold" display="0" masterRel="sameClick" afterEffect="1">
                                          <p:stCondLst>
                                            <p:cond evt="end" delay="0">
                                              <p:tn val="8"/>
                                            </p:cond>
                                          </p:stCondLst>
                                        </p:cTn>
                                        <p:tgtEl>
                                          <p:spTgt spid="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113283" y="0"/>
            <a:ext cx="7030717"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480567"/>
            <a:ext cx="6972300" cy="4929633"/>
          </a:xfrm>
          <a:prstGeom prst="rect">
            <a:avLst/>
          </a:prstGeom>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57200" y="838200"/>
            <a:ext cx="1080655" cy="914401"/>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1981200"/>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 y="3124200"/>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1477328"/>
          </a:xfrm>
          <a:prstGeom prst="rect">
            <a:avLst/>
          </a:prstGeom>
          <a:noFill/>
        </p:spPr>
        <p:txBody>
          <a:bodyPr wrap="square" rtlCol="0">
            <a:spAutoFit/>
          </a:bodyPr>
          <a:lstStyle/>
          <a:p>
            <a:pPr marL="285750" indent="-28575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Weld the appropriate ANSI pattern flanges on each open end of pipe, ensuring the flanges are parallel, and the flange bolt holes are aligned. </a:t>
            </a:r>
          </a:p>
          <a:p>
            <a:pPr marL="285750" indent="-28575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Allow the welds to cool to ambient temperature.</a:t>
            </a:r>
          </a:p>
          <a:p>
            <a:endParaRPr lang="en-US" dirty="0"/>
          </a:p>
        </p:txBody>
      </p:sp>
      <p:pic>
        <p:nvPicPr>
          <p:cNvPr id="25" name="Picture 24"/>
          <p:cNvPicPr>
            <a:picLocks noChangeAspect="1"/>
          </p:cNvPicPr>
          <p:nvPr/>
        </p:nvPicPr>
        <p:blipFill>
          <a:blip r:embed="rId3" cstate="print">
            <a:extLst>
              <a:ext uri="{BEBA8EAE-BF5A-486C-A8C5-ECC9F3942E4B}">
                <a14:imgProps xmlns:a14="http://schemas.microsoft.com/office/drawing/2010/main">
                  <a14:imgLayer r:embed="rId4">
                    <a14:imgEffect>
                      <a14:backgroundRemoval t="7000" b="93500" l="10000" r="90000">
                        <a14:backgroundMark x1="48167" y1="32333" x2="50167" y2="25833"/>
                        <a14:backgroundMark x1="47833" y1="26333" x2="48667" y2="23500"/>
                        <a14:backgroundMark x1="40000" y1="39333" x2="29000" y2="41500"/>
                        <a14:backgroundMark x1="29000" y1="38833" x2="27500" y2="40333"/>
                        <a14:backgroundMark x1="45333" y1="40667" x2="44167" y2="39667"/>
                        <a14:backgroundMark x1="46000" y1="38333" x2="46167" y2="36333"/>
                        <a14:backgroundMark x1="43500" y1="31833" x2="42167" y2="28667"/>
                        <a14:backgroundMark x1="42167" y1="32667" x2="40833" y2="30167"/>
                        <a14:backgroundMark x1="42333" y1="24833" x2="43167" y2="23833"/>
                        <a14:backgroundMark x1="51500" y1="54833" x2="51333" y2="52167"/>
                        <a14:backgroundMark x1="65833" y1="58667" x2="65500" y2="56000"/>
                        <a14:backgroundMark x1="66500" y1="55000" x2="65000" y2="53333"/>
                        <a14:backgroundMark x1="34500" y1="43167" x2="35000" y2="42833"/>
                        <a14:backgroundMark x1="33500" y1="45167" x2="33833" y2="44500"/>
                        <a14:backgroundMark x1="50833" y1="44667" x2="50333" y2="44667"/>
                        <a14:backgroundMark x1="51167" y1="42667" x2="50333" y2="42667"/>
                        <a14:backgroundMark x1="54833" y1="19333" x2="54833" y2="20000"/>
                        <a14:backgroundMark x1="53167" y1="19000" x2="53000" y2="18333"/>
                        <a14:backgroundMark x1="33500" y1="85833" x2="31833" y2="88167"/>
                      </a14:backgroundRemoval>
                    </a14:imgEffect>
                  </a14:imgLayer>
                </a14:imgProps>
              </a:ext>
              <a:ext uri="{28A0092B-C50C-407E-A947-70E740481C1C}">
                <a14:useLocalDpi xmlns:a14="http://schemas.microsoft.com/office/drawing/2010/main" val="0"/>
              </a:ext>
            </a:extLst>
          </a:blip>
          <a:stretch>
            <a:fillRect/>
          </a:stretch>
        </p:blipFill>
        <p:spPr>
          <a:xfrm>
            <a:off x="619072" y="1905000"/>
            <a:ext cx="752528" cy="752528"/>
          </a:xfrm>
          <a:prstGeom prst="rect">
            <a:avLst/>
          </a:prstGeom>
        </p:spPr>
      </p:pic>
      <p:sp>
        <p:nvSpPr>
          <p:cNvPr id="31" name="TextBox 30"/>
          <p:cNvSpPr txBox="1"/>
          <p:nvPr/>
        </p:nvSpPr>
        <p:spPr>
          <a:xfrm>
            <a:off x="473191" y="1490991"/>
            <a:ext cx="1066800" cy="261610"/>
          </a:xfrm>
          <a:prstGeom prst="rect">
            <a:avLst/>
          </a:prstGeom>
          <a:noFill/>
        </p:spPr>
        <p:txBody>
          <a:bodyPr wrap="square" rtlCol="0">
            <a:spAutoFit/>
          </a:bodyPr>
          <a:lstStyle/>
          <a:p>
            <a:pPr algn="ctr"/>
            <a:r>
              <a:rPr lang="en-US" sz="1100" dirty="0">
                <a:latin typeface="Franklin Gothic Demi" pitchFamily="34" charset="0"/>
              </a:rPr>
              <a:t>Tape Measure</a:t>
            </a:r>
          </a:p>
        </p:txBody>
      </p:sp>
      <p:sp>
        <p:nvSpPr>
          <p:cNvPr id="32" name="TextBox 31"/>
          <p:cNvSpPr txBox="1"/>
          <p:nvPr/>
        </p:nvSpPr>
        <p:spPr>
          <a:xfrm>
            <a:off x="495923" y="2633990"/>
            <a:ext cx="1066800" cy="261610"/>
          </a:xfrm>
          <a:prstGeom prst="rect">
            <a:avLst/>
          </a:prstGeom>
          <a:noFill/>
        </p:spPr>
        <p:txBody>
          <a:bodyPr wrap="square" rtlCol="0">
            <a:spAutoFit/>
          </a:bodyPr>
          <a:lstStyle/>
          <a:p>
            <a:pPr algn="ctr"/>
            <a:r>
              <a:rPr lang="en-US" sz="1100" dirty="0">
                <a:latin typeface="Franklin Gothic Demi" pitchFamily="34" charset="0"/>
              </a:rPr>
              <a:t>Welding Tools</a:t>
            </a:r>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4000" b="95167" l="3667" r="96167">
                        <a14:backgroundMark x1="57432" y1="54730" x2="48649" y2="49324"/>
                        <a14:backgroundMark x1="33784" y1="31081" x2="26351" y2="27027"/>
                      </a14:backgroundRemoval>
                    </a14:imgEffect>
                  </a14:imgLayer>
                </a14:imgProps>
              </a:ext>
              <a:ext uri="{28A0092B-C50C-407E-A947-70E740481C1C}">
                <a14:useLocalDpi xmlns:a14="http://schemas.microsoft.com/office/drawing/2010/main" val="0"/>
              </a:ext>
            </a:extLst>
          </a:blip>
          <a:stretch>
            <a:fillRect/>
          </a:stretch>
        </p:blipFill>
        <p:spPr>
          <a:xfrm>
            <a:off x="699066" y="3200400"/>
            <a:ext cx="615049" cy="615049"/>
          </a:xfrm>
          <a:prstGeom prst="rect">
            <a:avLst/>
          </a:prstGeom>
        </p:spPr>
      </p:pic>
      <p:sp>
        <p:nvSpPr>
          <p:cNvPr id="33" name="TextBox 32"/>
          <p:cNvSpPr txBox="1"/>
          <p:nvPr/>
        </p:nvSpPr>
        <p:spPr>
          <a:xfrm>
            <a:off x="495923" y="3776990"/>
            <a:ext cx="1066800" cy="261610"/>
          </a:xfrm>
          <a:prstGeom prst="rect">
            <a:avLst/>
          </a:prstGeom>
          <a:noFill/>
        </p:spPr>
        <p:txBody>
          <a:bodyPr wrap="square" rtlCol="0">
            <a:spAutoFit/>
          </a:bodyPr>
          <a:lstStyle/>
          <a:p>
            <a:pPr algn="ctr"/>
            <a:r>
              <a:rPr lang="en-US" sz="1100" dirty="0">
                <a:latin typeface="Franklin Gothic Demi" pitchFamily="34" charset="0"/>
              </a:rPr>
              <a:t>Level</a:t>
            </a:r>
          </a:p>
        </p:txBody>
      </p:sp>
      <p:pic>
        <p:nvPicPr>
          <p:cNvPr id="35" name="Picture 34"/>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4667" l="2000" r="99000">
                        <a14:foregroundMark x1="14833" y1="92333" x2="10833" y2="88500"/>
                        <a14:foregroundMark x1="76000" y1="67333" x2="87500" y2="63167"/>
                        <a14:foregroundMark x1="92167" y1="60000" x2="94500" y2="56667"/>
                        <a14:foregroundMark x1="14500" y1="93167" x2="12333" y2="92000"/>
                        <a14:backgroundMark x1="5333" y1="88667" x2="833" y2="84833"/>
                      </a14:backgroundRemoval>
                    </a14:imgEffect>
                  </a14:imgLayer>
                </a14:imgProps>
              </a:ext>
              <a:ext uri="{28A0092B-C50C-407E-A947-70E740481C1C}">
                <a14:useLocalDpi xmlns:a14="http://schemas.microsoft.com/office/drawing/2010/main" val="0"/>
              </a:ext>
            </a:extLst>
          </a:blip>
          <a:stretch>
            <a:fillRect/>
          </a:stretch>
        </p:blipFill>
        <p:spPr>
          <a:xfrm>
            <a:off x="575428" y="769441"/>
            <a:ext cx="849895" cy="849895"/>
          </a:xfrm>
          <a:prstGeom prst="rect">
            <a:avLst/>
          </a:prstGeom>
        </p:spPr>
      </p:pic>
      <p:sp>
        <p:nvSpPr>
          <p:cNvPr id="38" name="TextBox 37"/>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39" name="TextBox 38"/>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5</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sp>
        <p:nvSpPr>
          <p:cNvPr id="37" name="Rectangle 36">
            <a:extLst>
              <a:ext uri="{FF2B5EF4-FFF2-40B4-BE49-F238E27FC236}">
                <a16:creationId xmlns:a16="http://schemas.microsoft.com/office/drawing/2014/main" id="{037C27D4-93CA-460B-91BF-87B2B8C4CFFE}"/>
              </a:ext>
            </a:extLst>
          </p:cNvPr>
          <p:cNvSpPr/>
          <p:nvPr/>
        </p:nvSpPr>
        <p:spPr>
          <a:xfrm>
            <a:off x="5757959" y="2062312"/>
            <a:ext cx="1838132" cy="1992853"/>
          </a:xfrm>
          <a:prstGeom prst="rect">
            <a:avLst/>
          </a:prstGeom>
        </p:spPr>
        <p:txBody>
          <a:bodyPr wrap="none">
            <a:spAutoFit/>
          </a:bodyPr>
          <a:lstStyle/>
          <a:p>
            <a:pPr algn="ctr"/>
            <a:endParaRPr lang="en-US" sz="1000" dirty="0">
              <a:latin typeface="Franklin Gothic Demi" pitchFamily="34" charset="0"/>
            </a:endParaRPr>
          </a:p>
          <a:p>
            <a:pPr algn="ctr"/>
            <a:r>
              <a:rPr lang="en-US" b="1" i="1" dirty="0">
                <a:solidFill>
                  <a:srgbClr val="C00000"/>
                </a:solidFill>
              </a:rPr>
              <a:t>WARNINGS: </a:t>
            </a:r>
          </a:p>
          <a:p>
            <a:pPr algn="ctr"/>
            <a:endParaRPr lang="en-US" sz="950" b="1" i="1" dirty="0"/>
          </a:p>
          <a:p>
            <a:pPr algn="ctr"/>
            <a:r>
              <a:rPr lang="en-US" sz="950" b="1" i="1" dirty="0"/>
              <a:t> THE HEAT AND/OR ELECTRICAL</a:t>
            </a:r>
          </a:p>
          <a:p>
            <a:pPr algn="ctr"/>
            <a:r>
              <a:rPr lang="en-US" sz="950" b="1" i="1" dirty="0"/>
              <a:t> CURRENTS FROM THE WELDER</a:t>
            </a:r>
          </a:p>
          <a:p>
            <a:pPr algn="ctr"/>
            <a:r>
              <a:rPr lang="en-US" sz="950" b="1" i="1" dirty="0"/>
              <a:t> WILL DAMAGE THE METER </a:t>
            </a:r>
          </a:p>
          <a:p>
            <a:pPr algn="ctr"/>
            <a:r>
              <a:rPr lang="en-US" sz="950" b="1" i="1" dirty="0"/>
              <a:t>AND VOID THE WARRANTY.</a:t>
            </a:r>
          </a:p>
          <a:p>
            <a:pPr algn="ctr"/>
            <a:endParaRPr lang="en-US" sz="950" b="1" i="1" dirty="0"/>
          </a:p>
          <a:p>
            <a:pPr algn="ctr"/>
            <a:r>
              <a:rPr lang="en-US" sz="950" b="1" i="1" dirty="0"/>
              <a:t>THE PIPE MUST NOT EXTEND</a:t>
            </a:r>
          </a:p>
          <a:p>
            <a:pPr algn="ctr"/>
            <a:r>
              <a:rPr lang="en-US" sz="950" b="1" i="1" dirty="0"/>
              <a:t> PAST THE SURFACE OF THE</a:t>
            </a:r>
          </a:p>
          <a:p>
            <a:pPr algn="ctr"/>
            <a:r>
              <a:rPr lang="en-US" sz="950" b="1" i="1" dirty="0"/>
              <a:t> FLANGE</a:t>
            </a:r>
            <a:endParaRPr lang="en-US" sz="950" dirty="0"/>
          </a:p>
          <a:p>
            <a:endParaRPr lang="en-US" sz="1000" dirty="0">
              <a:latin typeface="Franklin Gothic Demi" pitchFamily="34" charset="0"/>
            </a:endParaRPr>
          </a:p>
        </p:txBody>
      </p:sp>
      <p:cxnSp>
        <p:nvCxnSpPr>
          <p:cNvPr id="3" name="Straight Connector 2">
            <a:extLst>
              <a:ext uri="{FF2B5EF4-FFF2-40B4-BE49-F238E27FC236}">
                <a16:creationId xmlns:a16="http://schemas.microsoft.com/office/drawing/2014/main" id="{39F84A39-EE94-4C53-B8FE-8B9C24F53478}"/>
              </a:ext>
            </a:extLst>
          </p:cNvPr>
          <p:cNvCxnSpPr/>
          <p:nvPr/>
        </p:nvCxnSpPr>
        <p:spPr>
          <a:xfrm>
            <a:off x="5581650" y="1905000"/>
            <a:ext cx="2190750" cy="0"/>
          </a:xfrm>
          <a:prstGeom prst="line">
            <a:avLst/>
          </a:prstGeom>
          <a:ln w="19050">
            <a:solidFill>
              <a:srgbClr val="FF000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5F6868A-891D-4DC0-B0CB-8FB248D3A94C}"/>
              </a:ext>
            </a:extLst>
          </p:cNvPr>
          <p:cNvSpPr txBox="1"/>
          <p:nvPr/>
        </p:nvSpPr>
        <p:spPr>
          <a:xfrm>
            <a:off x="5581650" y="1234457"/>
            <a:ext cx="2190750" cy="646331"/>
          </a:xfrm>
          <a:prstGeom prst="rect">
            <a:avLst/>
          </a:prstGeom>
          <a:noFill/>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Ensure bolt holes are aligned</a:t>
            </a:r>
          </a:p>
        </p:txBody>
      </p:sp>
      <p:pic>
        <p:nvPicPr>
          <p:cNvPr id="26" name="Picture 25">
            <a:extLst>
              <a:ext uri="{FF2B5EF4-FFF2-40B4-BE49-F238E27FC236}">
                <a16:creationId xmlns:a16="http://schemas.microsoft.com/office/drawing/2014/main" id="{2E26E3AD-05A4-4020-8A2E-C5E61F31F7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0624" y="4188620"/>
            <a:ext cx="850900" cy="762000"/>
          </a:xfrm>
          <a:prstGeom prst="rect">
            <a:avLst/>
          </a:prstGeom>
        </p:spPr>
      </p:pic>
      <p:grpSp>
        <p:nvGrpSpPr>
          <p:cNvPr id="27" name="Group 26">
            <a:extLst>
              <a:ext uri="{FF2B5EF4-FFF2-40B4-BE49-F238E27FC236}">
                <a16:creationId xmlns:a16="http://schemas.microsoft.com/office/drawing/2014/main" id="{D6C406FB-F03E-4EE0-A40A-800D40DFF628}"/>
              </a:ext>
            </a:extLst>
          </p:cNvPr>
          <p:cNvGrpSpPr/>
          <p:nvPr/>
        </p:nvGrpSpPr>
        <p:grpSpPr>
          <a:xfrm>
            <a:off x="3806896" y="4140392"/>
            <a:ext cx="810228" cy="810228"/>
            <a:chOff x="3685572" y="4087026"/>
            <a:chExt cx="958057" cy="958057"/>
          </a:xfrm>
        </p:grpSpPr>
        <p:pic>
          <p:nvPicPr>
            <p:cNvPr id="28" name="Picture 27">
              <a:extLst>
                <a:ext uri="{FF2B5EF4-FFF2-40B4-BE49-F238E27FC236}">
                  <a16:creationId xmlns:a16="http://schemas.microsoft.com/office/drawing/2014/main" id="{BED306A3-8DEE-4E15-AF2A-28D0AB3910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849727" y="4140943"/>
              <a:ext cx="629749" cy="809677"/>
            </a:xfrm>
            <a:prstGeom prst="rect">
              <a:avLst/>
            </a:prstGeom>
          </p:spPr>
        </p:pic>
        <p:sp>
          <p:nvSpPr>
            <p:cNvPr id="29" name="Oval 28">
              <a:extLst>
                <a:ext uri="{FF2B5EF4-FFF2-40B4-BE49-F238E27FC236}">
                  <a16:creationId xmlns:a16="http://schemas.microsoft.com/office/drawing/2014/main" id="{E3524123-F28A-457C-AD0E-0E0674CA98B3}"/>
                </a:ext>
              </a:extLst>
            </p:cNvPr>
            <p:cNvSpPr/>
            <p:nvPr/>
          </p:nvSpPr>
          <p:spPr>
            <a:xfrm>
              <a:off x="3685572" y="4087026"/>
              <a:ext cx="958057" cy="9580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D5CB325-FAE2-4E36-9604-96338CEF8784}"/>
                </a:ext>
              </a:extLst>
            </p:cNvPr>
            <p:cNvCxnSpPr>
              <a:stCxn id="29" idx="7"/>
              <a:endCxn id="29" idx="3"/>
            </p:cNvCxnSpPr>
            <p:nvPr/>
          </p:nvCxnSpPr>
          <p:spPr>
            <a:xfrm flipH="1">
              <a:off x="3825876" y="4227330"/>
              <a:ext cx="677449" cy="6774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D3C5AC64-3EBC-441F-AD0B-C2BD5B67E463}"/>
              </a:ext>
            </a:extLst>
          </p:cNvPr>
          <p:cNvSpPr/>
          <p:nvPr/>
        </p:nvSpPr>
        <p:spPr>
          <a:xfrm>
            <a:off x="4755950" y="4120634"/>
            <a:ext cx="3955216" cy="1077218"/>
          </a:xfrm>
          <a:prstGeom prst="rect">
            <a:avLst/>
          </a:prstGeom>
        </p:spPr>
        <p:txBody>
          <a:bodyPr wrap="square">
            <a:spAutoFit/>
          </a:bodyPr>
          <a:lstStyle/>
          <a:p>
            <a:r>
              <a:rPr lang="en-US" sz="2400" baseline="30000" dirty="0">
                <a:solidFill>
                  <a:srgbClr val="000000"/>
                </a:solidFill>
                <a:latin typeface="Segoe UI Semibold" panose="020B0702040204020203" pitchFamily="34" charset="0"/>
                <a:cs typeface="Segoe UI Semibold" panose="020B0702040204020203" pitchFamily="34" charset="0"/>
              </a:rPr>
              <a:t>This meter is sensitive to </a:t>
            </a:r>
            <a:r>
              <a:rPr lang="en-US" sz="2400" b="1" baseline="30000" dirty="0">
                <a:solidFill>
                  <a:srgbClr val="000000"/>
                </a:solidFill>
                <a:latin typeface="Segoe UI Semibold" panose="020B0702040204020203" pitchFamily="34" charset="0"/>
                <a:cs typeface="Segoe UI Semibold" panose="020B0702040204020203" pitchFamily="34" charset="0"/>
              </a:rPr>
              <a:t>heat</a:t>
            </a:r>
            <a:r>
              <a:rPr lang="en-US" sz="2400" baseline="30000" dirty="0">
                <a:solidFill>
                  <a:srgbClr val="000000"/>
                </a:solidFill>
                <a:latin typeface="Segoe UI Semibold" panose="020B0702040204020203" pitchFamily="34" charset="0"/>
                <a:cs typeface="Segoe UI Semibold" panose="020B0702040204020203" pitchFamily="34" charset="0"/>
              </a:rPr>
              <a:t>. Do not weld or flame cut within 10’ of meter. Heat will damage electronics and liner. (Heat damage will void warranty.)</a:t>
            </a:r>
          </a:p>
        </p:txBody>
      </p:sp>
      <p:pic>
        <p:nvPicPr>
          <p:cNvPr id="43" name="Picture 42">
            <a:extLst>
              <a:ext uri="{FF2B5EF4-FFF2-40B4-BE49-F238E27FC236}">
                <a16:creationId xmlns:a16="http://schemas.microsoft.com/office/drawing/2014/main" id="{7BBC1B88-47EF-4F8F-B6DA-44AC49CC9B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Tree>
    <p:extLst>
      <p:ext uri="{BB962C8B-B14F-4D97-AF65-F5344CB8AC3E}">
        <p14:creationId xmlns:p14="http://schemas.microsoft.com/office/powerpoint/2010/main" val="2237376078"/>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57401" y="0"/>
            <a:ext cx="7086600"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1" y="240283"/>
            <a:ext cx="6972298" cy="4929633"/>
          </a:xfrm>
          <a:prstGeom prst="rect">
            <a:avLst/>
          </a:prstGeom>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57200" y="838200"/>
            <a:ext cx="1080655" cy="914401"/>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ular Callout 23"/>
          <p:cNvSpPr/>
          <p:nvPr/>
        </p:nvSpPr>
        <p:spPr>
          <a:xfrm rot="10800000" flipH="1">
            <a:off x="6248400" y="2819399"/>
            <a:ext cx="1295400" cy="1190358"/>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362699" y="3320370"/>
            <a:ext cx="1066800" cy="600164"/>
          </a:xfrm>
          <a:prstGeom prst="rect">
            <a:avLst/>
          </a:prstGeom>
          <a:noFill/>
        </p:spPr>
        <p:txBody>
          <a:bodyPr wrap="square" rtlCol="0">
            <a:spAutoFit/>
          </a:bodyPr>
          <a:lstStyle/>
          <a:p>
            <a:pPr algn="ctr"/>
            <a:r>
              <a:rPr lang="en-US" sz="1100" dirty="0">
                <a:latin typeface="Franklin Gothic Demi" pitchFamily="34" charset="0"/>
              </a:rPr>
              <a:t>Flow arrow points downstream</a:t>
            </a:r>
          </a:p>
        </p:txBody>
      </p:sp>
      <p:sp>
        <p:nvSpPr>
          <p:cNvPr id="29" name="TextBox 28"/>
          <p:cNvSpPr txBox="1"/>
          <p:nvPr/>
        </p:nvSpPr>
        <p:spPr>
          <a:xfrm>
            <a:off x="466457" y="1295400"/>
            <a:ext cx="1066800" cy="430887"/>
          </a:xfrm>
          <a:prstGeom prst="rect">
            <a:avLst/>
          </a:prstGeom>
          <a:noFill/>
        </p:spPr>
        <p:txBody>
          <a:bodyPr wrap="square" rtlCol="0">
            <a:spAutoFit/>
          </a:bodyPr>
          <a:lstStyle/>
          <a:p>
            <a:pPr algn="ctr"/>
            <a:r>
              <a:rPr lang="en-US" sz="1100" dirty="0">
                <a:latin typeface="Franklin Gothic Demi" pitchFamily="34" charset="0"/>
              </a:rPr>
              <a:t>Torque Wrench</a:t>
            </a:r>
          </a:p>
        </p:txBody>
      </p:sp>
      <p:sp>
        <p:nvSpPr>
          <p:cNvPr id="6" name="Right Arrow 5"/>
          <p:cNvSpPr/>
          <p:nvPr/>
        </p:nvSpPr>
        <p:spPr>
          <a:xfrm>
            <a:off x="6591300" y="2895600"/>
            <a:ext cx="609600" cy="41400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7" name="TextBox 6"/>
          <p:cNvSpPr txBox="1"/>
          <p:nvPr/>
        </p:nvSpPr>
        <p:spPr>
          <a:xfrm>
            <a:off x="6553200" y="2971800"/>
            <a:ext cx="1371600" cy="276999"/>
          </a:xfrm>
          <a:prstGeom prst="rect">
            <a:avLst/>
          </a:prstGeom>
          <a:noFill/>
        </p:spPr>
        <p:txBody>
          <a:bodyPr wrap="square" rtlCol="0">
            <a:spAutoFit/>
          </a:bodyPr>
          <a:lstStyle/>
          <a:p>
            <a:r>
              <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FLOW</a:t>
            </a:r>
          </a:p>
        </p:txBody>
      </p:sp>
      <p:sp>
        <p:nvSpPr>
          <p:cNvPr id="21" name="TextBox 20"/>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6</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pic>
        <p:nvPicPr>
          <p:cNvPr id="9" name="Picture 8">
            <a:extLst>
              <a:ext uri="{FF2B5EF4-FFF2-40B4-BE49-F238E27FC236}">
                <a16:creationId xmlns:a16="http://schemas.microsoft.com/office/drawing/2014/main" id="{527703D5-2794-4861-B0C8-395E93CC1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911600"/>
            <a:ext cx="1193800" cy="1193800"/>
          </a:xfrm>
          <a:prstGeom prst="rect">
            <a:avLst/>
          </a:prstGeom>
        </p:spPr>
      </p:pic>
      <p:pic>
        <p:nvPicPr>
          <p:cNvPr id="22" name="Picture 21">
            <a:extLst>
              <a:ext uri="{FF2B5EF4-FFF2-40B4-BE49-F238E27FC236}">
                <a16:creationId xmlns:a16="http://schemas.microsoft.com/office/drawing/2014/main" id="{997A0166-EB4D-4B62-AF49-15F5C54F3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0624" y="4188620"/>
            <a:ext cx="850900" cy="762000"/>
          </a:xfrm>
          <a:prstGeom prst="rect">
            <a:avLst/>
          </a:prstGeom>
        </p:spPr>
      </p:pic>
      <p:sp>
        <p:nvSpPr>
          <p:cNvPr id="25" name="Rectangle 24">
            <a:extLst>
              <a:ext uri="{FF2B5EF4-FFF2-40B4-BE49-F238E27FC236}">
                <a16:creationId xmlns:a16="http://schemas.microsoft.com/office/drawing/2014/main" id="{13B05AF9-79A4-47D5-99AA-2D4746E81C78}"/>
              </a:ext>
            </a:extLst>
          </p:cNvPr>
          <p:cNvSpPr/>
          <p:nvPr/>
        </p:nvSpPr>
        <p:spPr>
          <a:xfrm>
            <a:off x="4699000" y="4297107"/>
            <a:ext cx="3955216" cy="584775"/>
          </a:xfrm>
          <a:prstGeom prst="rect">
            <a:avLst/>
          </a:prstGeom>
        </p:spPr>
        <p:txBody>
          <a:bodyPr wrap="square">
            <a:spAutoFit/>
          </a:bodyPr>
          <a:lstStyle/>
          <a:p>
            <a:r>
              <a:rPr lang="en-US" sz="2400" baseline="30000" dirty="0">
                <a:solidFill>
                  <a:srgbClr val="000000"/>
                </a:solidFill>
                <a:latin typeface="Segoe UI Semibold" panose="020B0702040204020203" pitchFamily="34" charset="0"/>
                <a:cs typeface="Segoe UI Semibold" panose="020B0702040204020203" pitchFamily="34" charset="0"/>
              </a:rPr>
              <a:t>Install only with full face gasket on each end of the meter. </a:t>
            </a:r>
          </a:p>
        </p:txBody>
      </p:sp>
      <p:pic>
        <p:nvPicPr>
          <p:cNvPr id="12" name="Picture 11">
            <a:extLst>
              <a:ext uri="{FF2B5EF4-FFF2-40B4-BE49-F238E27FC236}">
                <a16:creationId xmlns:a16="http://schemas.microsoft.com/office/drawing/2014/main" id="{A2C42E16-4CCA-439F-8B7A-64E53A75F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4198" flipH="1">
            <a:off x="322816" y="868598"/>
            <a:ext cx="1204375" cy="677461"/>
          </a:xfrm>
          <a:prstGeom prst="rect">
            <a:avLst/>
          </a:prstGeom>
        </p:spPr>
      </p:pic>
      <p:sp>
        <p:nvSpPr>
          <p:cNvPr id="26" name="TextBox 22">
            <a:extLst>
              <a:ext uri="{FF2B5EF4-FFF2-40B4-BE49-F238E27FC236}">
                <a16:creationId xmlns:a16="http://schemas.microsoft.com/office/drawing/2014/main" id="{33DB2439-DCC3-4481-B8E7-C7F4B7A9F90B}"/>
              </a:ext>
            </a:extLst>
          </p:cNvPr>
          <p:cNvSpPr txBox="1"/>
          <p:nvPr/>
        </p:nvSpPr>
        <p:spPr>
          <a:xfrm>
            <a:off x="2419350" y="5531155"/>
            <a:ext cx="64770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Insert the meter, gaskets and grounding rings (if applicable), with the direction arrow on the side of the meter pointed down stream in the direction of the flow.</a:t>
            </a:r>
          </a:p>
        </p:txBody>
      </p:sp>
      <p:sp>
        <p:nvSpPr>
          <p:cNvPr id="2" name="Rectangle 1">
            <a:extLst>
              <a:ext uri="{FF2B5EF4-FFF2-40B4-BE49-F238E27FC236}">
                <a16:creationId xmlns:a16="http://schemas.microsoft.com/office/drawing/2014/main" id="{FD51394C-F7EC-46DB-93BA-EF406D7FB258}"/>
              </a:ext>
            </a:extLst>
          </p:cNvPr>
          <p:cNvSpPr/>
          <p:nvPr/>
        </p:nvSpPr>
        <p:spPr>
          <a:xfrm>
            <a:off x="2197464" y="367606"/>
            <a:ext cx="2209799" cy="1384995"/>
          </a:xfrm>
          <a:prstGeom prst="rect">
            <a:avLst/>
          </a:prstGeom>
        </p:spPr>
        <p:txBody>
          <a:bodyPr wrap="square">
            <a:spAutoFit/>
          </a:bodyPr>
          <a:lstStyle/>
          <a:p>
            <a:r>
              <a:rPr lang="en-US" sz="1200" dirty="0">
                <a:solidFill>
                  <a:srgbClr val="FF0000"/>
                </a:solidFill>
                <a:latin typeface="Segoe UI Semibold" panose="020B0702040204020203" pitchFamily="34" charset="0"/>
                <a:ea typeface="Calibri" panose="020F0502020204030204" pitchFamily="34" charset="0"/>
                <a:cs typeface="Segoe UI Semibold" panose="020B0702040204020203" pitchFamily="34" charset="0"/>
              </a:rPr>
              <a:t>Although the meter is shown installed in the 12:00 position for visual purposes, which is acceptable, </a:t>
            </a:r>
            <a:r>
              <a:rPr lang="en-US" sz="1200">
                <a:solidFill>
                  <a:srgbClr val="FF0000"/>
                </a:solidFill>
                <a:latin typeface="Segoe UI Semibold" panose="020B0702040204020203" pitchFamily="34" charset="0"/>
                <a:ea typeface="Calibri" panose="020F0502020204030204" pitchFamily="34" charset="0"/>
                <a:cs typeface="Segoe UI Semibold" panose="020B0702040204020203" pitchFamily="34" charset="0"/>
              </a:rPr>
              <a:t>the ideal </a:t>
            </a:r>
            <a:r>
              <a:rPr lang="en-US" sz="1200" dirty="0">
                <a:solidFill>
                  <a:srgbClr val="FF0000"/>
                </a:solidFill>
                <a:latin typeface="Segoe UI Semibold" panose="020B0702040204020203" pitchFamily="34" charset="0"/>
                <a:ea typeface="Calibri" panose="020F0502020204030204" pitchFamily="34" charset="0"/>
                <a:cs typeface="Segoe UI Semibold" panose="020B0702040204020203" pitchFamily="34" charset="0"/>
              </a:rPr>
              <a:t>installation is to rotate the meter one bolt hole to a slightly angled position.</a:t>
            </a:r>
          </a:p>
        </p:txBody>
      </p:sp>
      <p:pic>
        <p:nvPicPr>
          <p:cNvPr id="13" name="Picture 12">
            <a:extLst>
              <a:ext uri="{FF2B5EF4-FFF2-40B4-BE49-F238E27FC236}">
                <a16:creationId xmlns:a16="http://schemas.microsoft.com/office/drawing/2014/main" id="{A67F4FEE-1240-4CE9-8721-8E20EAE94C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7504" r="-2500"/>
          <a:stretch/>
        </p:blipFill>
        <p:spPr>
          <a:xfrm>
            <a:off x="4400550" y="735212"/>
            <a:ext cx="838200" cy="819639"/>
          </a:xfrm>
          <a:prstGeom prst="rect">
            <a:avLst/>
          </a:prstGeom>
        </p:spPr>
      </p:pic>
      <p:pic>
        <p:nvPicPr>
          <p:cNvPr id="23" name="Picture 22">
            <a:extLst>
              <a:ext uri="{FF2B5EF4-FFF2-40B4-BE49-F238E27FC236}">
                <a16:creationId xmlns:a16="http://schemas.microsoft.com/office/drawing/2014/main" id="{7A99A220-DB8D-41ED-99AF-8381C96A41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Tree>
    <p:extLst>
      <p:ext uri="{BB962C8B-B14F-4D97-AF65-F5344CB8AC3E}">
        <p14:creationId xmlns:p14="http://schemas.microsoft.com/office/powerpoint/2010/main" val="958336703"/>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57401" y="0"/>
            <a:ext cx="7086600"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1" y="480567"/>
            <a:ext cx="6972298" cy="4929632"/>
          </a:xfrm>
          <a:prstGeom prst="rect">
            <a:avLst/>
          </a:prstGeom>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57200" y="838200"/>
            <a:ext cx="1080655" cy="914401"/>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646331"/>
          </a:xfrm>
          <a:prstGeom prst="rect">
            <a:avLst/>
          </a:prstGeom>
          <a:noFill/>
        </p:spPr>
        <p:txBody>
          <a:bodyPr wrap="square" rtlCol="0">
            <a:spAutoFit/>
          </a:bodyPr>
          <a:lstStyle/>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Bolt the meter to the flanges using the appropriate sequence and torque.</a:t>
            </a:r>
          </a:p>
        </p:txBody>
      </p:sp>
      <p:sp>
        <p:nvSpPr>
          <p:cNvPr id="20" name="TextBox 19"/>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21" name="TextBox 20"/>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6</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grpSp>
        <p:nvGrpSpPr>
          <p:cNvPr id="38" name="Group 37">
            <a:extLst>
              <a:ext uri="{FF2B5EF4-FFF2-40B4-BE49-F238E27FC236}">
                <a16:creationId xmlns:a16="http://schemas.microsoft.com/office/drawing/2014/main" id="{A83BBAE1-EE54-47C5-BDDC-B64253214482}"/>
              </a:ext>
            </a:extLst>
          </p:cNvPr>
          <p:cNvGrpSpPr/>
          <p:nvPr/>
        </p:nvGrpSpPr>
        <p:grpSpPr>
          <a:xfrm>
            <a:off x="3373153" y="3784167"/>
            <a:ext cx="1371600" cy="1371600"/>
            <a:chOff x="2590800" y="3886200"/>
            <a:chExt cx="1371600" cy="1371600"/>
          </a:xfrm>
        </p:grpSpPr>
        <p:sp>
          <p:nvSpPr>
            <p:cNvPr id="8" name="Oval 7">
              <a:extLst>
                <a:ext uri="{FF2B5EF4-FFF2-40B4-BE49-F238E27FC236}">
                  <a16:creationId xmlns:a16="http://schemas.microsoft.com/office/drawing/2014/main" id="{0464441B-612F-4E81-A8D5-EC8EAEAF53C1}"/>
                </a:ext>
              </a:extLst>
            </p:cNvPr>
            <p:cNvSpPr/>
            <p:nvPr/>
          </p:nvSpPr>
          <p:spPr>
            <a:xfrm>
              <a:off x="2590800" y="3886200"/>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A24B07B-AD8F-4D6B-93D9-958135AC8A39}"/>
                </a:ext>
              </a:extLst>
            </p:cNvPr>
            <p:cNvSpPr/>
            <p:nvPr/>
          </p:nvSpPr>
          <p:spPr>
            <a:xfrm>
              <a:off x="3181350" y="3986612"/>
              <a:ext cx="190500" cy="190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Segoe UI Semibold" panose="020B0702040204020203" pitchFamily="34" charset="0"/>
                  <a:cs typeface="Segoe UI Semibold" panose="020B0702040204020203" pitchFamily="34" charset="0"/>
                </a:rPr>
                <a:t>1</a:t>
              </a:r>
            </a:p>
          </p:txBody>
        </p:sp>
        <p:sp>
          <p:nvSpPr>
            <p:cNvPr id="25" name="Oval 24">
              <a:extLst>
                <a:ext uri="{FF2B5EF4-FFF2-40B4-BE49-F238E27FC236}">
                  <a16:creationId xmlns:a16="http://schemas.microsoft.com/office/drawing/2014/main" id="{73FF3CF9-82F8-417D-951F-BF3D9C6B9EF6}"/>
                </a:ext>
              </a:extLst>
            </p:cNvPr>
            <p:cNvSpPr/>
            <p:nvPr/>
          </p:nvSpPr>
          <p:spPr>
            <a:xfrm>
              <a:off x="3181350" y="5012011"/>
              <a:ext cx="190500" cy="190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Segoe UI Semibold" panose="020B0702040204020203" pitchFamily="34" charset="0"/>
                  <a:cs typeface="Segoe UI Semibold" panose="020B0702040204020203" pitchFamily="34" charset="0"/>
                </a:rPr>
                <a:t>2</a:t>
              </a:r>
            </a:p>
          </p:txBody>
        </p:sp>
        <p:sp>
          <p:nvSpPr>
            <p:cNvPr id="26" name="Oval 25">
              <a:extLst>
                <a:ext uri="{FF2B5EF4-FFF2-40B4-BE49-F238E27FC236}">
                  <a16:creationId xmlns:a16="http://schemas.microsoft.com/office/drawing/2014/main" id="{9A35F353-4AC2-4153-920A-06A8895D5211}"/>
                </a:ext>
              </a:extLst>
            </p:cNvPr>
            <p:cNvSpPr/>
            <p:nvPr/>
          </p:nvSpPr>
          <p:spPr>
            <a:xfrm>
              <a:off x="2679140" y="4476750"/>
              <a:ext cx="190500" cy="190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Segoe UI Semibold" panose="020B0702040204020203" pitchFamily="34" charset="0"/>
                  <a:cs typeface="Segoe UI Semibold" panose="020B0702040204020203" pitchFamily="34" charset="0"/>
                </a:rPr>
                <a:t>3</a:t>
              </a:r>
            </a:p>
          </p:txBody>
        </p:sp>
        <p:sp>
          <p:nvSpPr>
            <p:cNvPr id="28" name="Oval 27">
              <a:extLst>
                <a:ext uri="{FF2B5EF4-FFF2-40B4-BE49-F238E27FC236}">
                  <a16:creationId xmlns:a16="http://schemas.microsoft.com/office/drawing/2014/main" id="{3F8195BF-DBAC-415F-87AA-02E6D0C4D829}"/>
                </a:ext>
              </a:extLst>
            </p:cNvPr>
            <p:cNvSpPr/>
            <p:nvPr/>
          </p:nvSpPr>
          <p:spPr>
            <a:xfrm>
              <a:off x="3688914" y="4480925"/>
              <a:ext cx="190500" cy="190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Segoe UI Semibold" panose="020B0702040204020203" pitchFamily="34" charset="0"/>
                  <a:cs typeface="Segoe UI Semibold" panose="020B0702040204020203" pitchFamily="34" charset="0"/>
                </a:rPr>
                <a:t>4</a:t>
              </a:r>
            </a:p>
          </p:txBody>
        </p:sp>
        <p:sp>
          <p:nvSpPr>
            <p:cNvPr id="30" name="Oval 29">
              <a:extLst>
                <a:ext uri="{FF2B5EF4-FFF2-40B4-BE49-F238E27FC236}">
                  <a16:creationId xmlns:a16="http://schemas.microsoft.com/office/drawing/2014/main" id="{4C0780E1-BFD4-400A-8DE4-A3C15F44F37B}"/>
                </a:ext>
              </a:extLst>
            </p:cNvPr>
            <p:cNvSpPr/>
            <p:nvPr/>
          </p:nvSpPr>
          <p:spPr>
            <a:xfrm>
              <a:off x="2797018" y="4153364"/>
              <a:ext cx="190500" cy="190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Segoe UI Semibold" panose="020B0702040204020203" pitchFamily="34" charset="0"/>
                  <a:cs typeface="Segoe UI Semibold" panose="020B0702040204020203" pitchFamily="34" charset="0"/>
                </a:rPr>
                <a:t>5</a:t>
              </a:r>
            </a:p>
          </p:txBody>
        </p:sp>
        <p:sp>
          <p:nvSpPr>
            <p:cNvPr id="31" name="Oval 30">
              <a:extLst>
                <a:ext uri="{FF2B5EF4-FFF2-40B4-BE49-F238E27FC236}">
                  <a16:creationId xmlns:a16="http://schemas.microsoft.com/office/drawing/2014/main" id="{BDB0D598-EF63-476C-88CC-060B4FC25806}"/>
                </a:ext>
              </a:extLst>
            </p:cNvPr>
            <p:cNvSpPr/>
            <p:nvPr/>
          </p:nvSpPr>
          <p:spPr>
            <a:xfrm>
              <a:off x="3565682" y="4157539"/>
              <a:ext cx="190500" cy="190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Segoe UI Semibold" panose="020B0702040204020203" pitchFamily="34" charset="0"/>
                  <a:cs typeface="Segoe UI Semibold" panose="020B0702040204020203" pitchFamily="34" charset="0"/>
                </a:rPr>
                <a:t>8</a:t>
              </a:r>
            </a:p>
          </p:txBody>
        </p:sp>
        <p:sp>
          <p:nvSpPr>
            <p:cNvPr id="32" name="Oval 31">
              <a:extLst>
                <a:ext uri="{FF2B5EF4-FFF2-40B4-BE49-F238E27FC236}">
                  <a16:creationId xmlns:a16="http://schemas.microsoft.com/office/drawing/2014/main" id="{74C66142-3B9B-4F80-81DE-7DD36C729CDF}"/>
                </a:ext>
              </a:extLst>
            </p:cNvPr>
            <p:cNvSpPr/>
            <p:nvPr/>
          </p:nvSpPr>
          <p:spPr>
            <a:xfrm>
              <a:off x="2797018" y="4826594"/>
              <a:ext cx="190500" cy="190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Segoe UI Semibold" panose="020B0702040204020203" pitchFamily="34" charset="0"/>
                  <a:cs typeface="Segoe UI Semibold" panose="020B0702040204020203" pitchFamily="34" charset="0"/>
                </a:rPr>
                <a:t>7</a:t>
              </a:r>
            </a:p>
          </p:txBody>
        </p:sp>
        <p:sp>
          <p:nvSpPr>
            <p:cNvPr id="33" name="Oval 32">
              <a:extLst>
                <a:ext uri="{FF2B5EF4-FFF2-40B4-BE49-F238E27FC236}">
                  <a16:creationId xmlns:a16="http://schemas.microsoft.com/office/drawing/2014/main" id="{FB0C45B3-36EF-4258-BA73-35EB314401AC}"/>
                </a:ext>
              </a:extLst>
            </p:cNvPr>
            <p:cNvSpPr/>
            <p:nvPr/>
          </p:nvSpPr>
          <p:spPr>
            <a:xfrm>
              <a:off x="3482695" y="4794602"/>
              <a:ext cx="190500" cy="190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Segoe UI Semibold" panose="020B0702040204020203" pitchFamily="34" charset="0"/>
                  <a:cs typeface="Segoe UI Semibold" panose="020B0702040204020203" pitchFamily="34" charset="0"/>
                </a:rPr>
                <a:t>6</a:t>
              </a:r>
            </a:p>
          </p:txBody>
        </p:sp>
        <p:cxnSp>
          <p:nvCxnSpPr>
            <p:cNvPr id="13" name="Straight Arrow Connector 12">
              <a:extLst>
                <a:ext uri="{FF2B5EF4-FFF2-40B4-BE49-F238E27FC236}">
                  <a16:creationId xmlns:a16="http://schemas.microsoft.com/office/drawing/2014/main" id="{42041656-2F7A-4EFC-A8DA-BA8345CB3C21}"/>
                </a:ext>
              </a:extLst>
            </p:cNvPr>
            <p:cNvCxnSpPr>
              <a:cxnSpLocks/>
            </p:cNvCxnSpPr>
            <p:nvPr/>
          </p:nvCxnSpPr>
          <p:spPr>
            <a:xfrm>
              <a:off x="3276600" y="4248614"/>
              <a:ext cx="0" cy="6412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FA3113-E61E-4533-AB77-F01875679A16}"/>
                </a:ext>
              </a:extLst>
            </p:cNvPr>
            <p:cNvCxnSpPr>
              <a:cxnSpLocks/>
            </p:cNvCxnSpPr>
            <p:nvPr/>
          </p:nvCxnSpPr>
          <p:spPr>
            <a:xfrm flipH="1" flipV="1">
              <a:off x="2900861" y="4566864"/>
              <a:ext cx="301267" cy="3866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27A12DF-4F74-45EF-AF6F-F39B2E3796EE}"/>
                </a:ext>
              </a:extLst>
            </p:cNvPr>
            <p:cNvCxnSpPr>
              <a:cxnSpLocks/>
            </p:cNvCxnSpPr>
            <p:nvPr/>
          </p:nvCxnSpPr>
          <p:spPr>
            <a:xfrm flipV="1">
              <a:off x="2987671" y="4542652"/>
              <a:ext cx="637334" cy="146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704F0F7A-13E8-441B-A6D4-E49848A4BEE4}"/>
              </a:ext>
            </a:extLst>
          </p:cNvPr>
          <p:cNvSpPr/>
          <p:nvPr/>
        </p:nvSpPr>
        <p:spPr>
          <a:xfrm>
            <a:off x="5919066" y="3529734"/>
            <a:ext cx="1624734" cy="2092881"/>
          </a:xfrm>
          <a:prstGeom prst="rect">
            <a:avLst/>
          </a:prstGeom>
        </p:spPr>
        <p:txBody>
          <a:bodyPr wrap="square">
            <a:spAutoFit/>
          </a:bodyPr>
          <a:lstStyle/>
          <a:p>
            <a:r>
              <a:rPr lang="en-US" sz="1000" b="1" dirty="0">
                <a:latin typeface="Segoe UI Semibold" panose="020B0702040204020203" pitchFamily="34" charset="0"/>
                <a:cs typeface="Segoe UI Semibold" panose="020B0702040204020203" pitchFamily="34" charset="0"/>
              </a:rPr>
              <a:t>AG3000-300     25 ft-lb</a:t>
            </a:r>
          </a:p>
          <a:p>
            <a:endParaRPr lang="en-US" sz="1000" dirty="0">
              <a:latin typeface="Franklin Gothic Demi" pitchFamily="34" charset="0"/>
            </a:endParaRPr>
          </a:p>
          <a:p>
            <a:r>
              <a:rPr lang="en-US" sz="1000" b="1" dirty="0">
                <a:latin typeface="Segoe UI Semibold" panose="020B0702040204020203" pitchFamily="34" charset="0"/>
                <a:cs typeface="Segoe UI Semibold" panose="020B0702040204020203" pitchFamily="34" charset="0"/>
              </a:rPr>
              <a:t>AG3000-400     20 ft-lb</a:t>
            </a:r>
          </a:p>
          <a:p>
            <a:r>
              <a:rPr lang="en-US" sz="1000" b="1" dirty="0">
                <a:latin typeface="Segoe UI Semibold" panose="020B0702040204020203" pitchFamily="34" charset="0"/>
                <a:cs typeface="Segoe UI Semibold" panose="020B0702040204020203" pitchFamily="34" charset="0"/>
              </a:rPr>
              <a:t> </a:t>
            </a:r>
          </a:p>
          <a:p>
            <a:r>
              <a:rPr lang="en-US" sz="1000" b="1" dirty="0">
                <a:latin typeface="Segoe UI Semibold" panose="020B0702040204020203" pitchFamily="34" charset="0"/>
                <a:cs typeface="Segoe UI Semibold" panose="020B0702040204020203" pitchFamily="34" charset="0"/>
              </a:rPr>
              <a:t>AG3000-600     42 ft-lb</a:t>
            </a:r>
          </a:p>
          <a:p>
            <a:endParaRPr lang="en-US" sz="1000" b="1" dirty="0">
              <a:latin typeface="Segoe UI Semibold" panose="020B0702040204020203" pitchFamily="34" charset="0"/>
              <a:cs typeface="Segoe UI Semibold" panose="020B0702040204020203" pitchFamily="34" charset="0"/>
            </a:endParaRPr>
          </a:p>
          <a:p>
            <a:r>
              <a:rPr lang="en-US" sz="1000" b="1" dirty="0">
                <a:latin typeface="Segoe UI Semibold" panose="020B0702040204020203" pitchFamily="34" charset="0"/>
                <a:cs typeface="Segoe UI Semibold" panose="020B0702040204020203" pitchFamily="34" charset="0"/>
              </a:rPr>
              <a:t>AG3000-800     65 ft-lb</a:t>
            </a:r>
          </a:p>
          <a:p>
            <a:endParaRPr lang="en-US" sz="1000" b="1" dirty="0">
              <a:latin typeface="Segoe UI Semibold" panose="020B0702040204020203" pitchFamily="34" charset="0"/>
              <a:cs typeface="Segoe UI Semibold" panose="020B0702040204020203" pitchFamily="34" charset="0"/>
            </a:endParaRPr>
          </a:p>
          <a:p>
            <a:r>
              <a:rPr lang="en-US" sz="1000" b="1" dirty="0">
                <a:latin typeface="Segoe UI Semibold" panose="020B0702040204020203" pitchFamily="34" charset="0"/>
                <a:cs typeface="Segoe UI Semibold" panose="020B0702040204020203" pitchFamily="34" charset="0"/>
              </a:rPr>
              <a:t>AG3000-1000    73 ft-lb</a:t>
            </a:r>
          </a:p>
          <a:p>
            <a:endParaRPr lang="en-US" sz="1000" b="1" dirty="0">
              <a:latin typeface="Segoe UI Semibold" panose="020B0702040204020203" pitchFamily="34" charset="0"/>
              <a:cs typeface="Segoe UI Semibold" panose="020B0702040204020203" pitchFamily="34" charset="0"/>
            </a:endParaRPr>
          </a:p>
          <a:p>
            <a:r>
              <a:rPr lang="en-US" sz="1000" b="1" dirty="0">
                <a:latin typeface="Segoe UI Semibold" panose="020B0702040204020203" pitchFamily="34" charset="0"/>
                <a:cs typeface="Segoe UI Semibold" panose="020B0702040204020203" pitchFamily="34" charset="0"/>
              </a:rPr>
              <a:t>AG3000-1200    97 ft-lb</a:t>
            </a:r>
          </a:p>
          <a:p>
            <a:endParaRPr lang="en-US" sz="1000" b="1" dirty="0">
              <a:latin typeface="Segoe UI Semibold" panose="020B0702040204020203" pitchFamily="34" charset="0"/>
              <a:cs typeface="Segoe UI Semibold" panose="020B0702040204020203" pitchFamily="34" charset="0"/>
            </a:endParaRPr>
          </a:p>
          <a:p>
            <a:endParaRPr lang="en-US" sz="1000" dirty="0">
              <a:latin typeface="Franklin Gothic Demi" pitchFamily="34" charset="0"/>
            </a:endParaRPr>
          </a:p>
        </p:txBody>
      </p:sp>
      <p:sp>
        <p:nvSpPr>
          <p:cNvPr id="36" name="TextBox 35">
            <a:extLst>
              <a:ext uri="{FF2B5EF4-FFF2-40B4-BE49-F238E27FC236}">
                <a16:creationId xmlns:a16="http://schemas.microsoft.com/office/drawing/2014/main" id="{B34E6A94-7DE4-40DD-93DE-1B79B1816045}"/>
              </a:ext>
            </a:extLst>
          </p:cNvPr>
          <p:cNvSpPr txBox="1"/>
          <p:nvPr/>
        </p:nvSpPr>
        <p:spPr>
          <a:xfrm>
            <a:off x="466457" y="1295400"/>
            <a:ext cx="1066800" cy="430887"/>
          </a:xfrm>
          <a:prstGeom prst="rect">
            <a:avLst/>
          </a:prstGeom>
          <a:noFill/>
        </p:spPr>
        <p:txBody>
          <a:bodyPr wrap="square" rtlCol="0">
            <a:spAutoFit/>
          </a:bodyPr>
          <a:lstStyle/>
          <a:p>
            <a:pPr algn="ctr"/>
            <a:r>
              <a:rPr lang="en-US" sz="1100" dirty="0">
                <a:latin typeface="Franklin Gothic Demi" pitchFamily="34" charset="0"/>
              </a:rPr>
              <a:t>Torque Wrench</a:t>
            </a:r>
          </a:p>
        </p:txBody>
      </p:sp>
      <p:pic>
        <p:nvPicPr>
          <p:cNvPr id="39" name="Picture 38">
            <a:extLst>
              <a:ext uri="{FF2B5EF4-FFF2-40B4-BE49-F238E27FC236}">
                <a16:creationId xmlns:a16="http://schemas.microsoft.com/office/drawing/2014/main" id="{A7E3E1D4-8D45-4534-9679-DFDBBDAA8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4198" flipH="1">
            <a:off x="322816" y="868598"/>
            <a:ext cx="1204375" cy="677461"/>
          </a:xfrm>
          <a:prstGeom prst="rect">
            <a:avLst/>
          </a:prstGeom>
        </p:spPr>
      </p:pic>
      <p:pic>
        <p:nvPicPr>
          <p:cNvPr id="29" name="Picture 28">
            <a:extLst>
              <a:ext uri="{FF2B5EF4-FFF2-40B4-BE49-F238E27FC236}">
                <a16:creationId xmlns:a16="http://schemas.microsoft.com/office/drawing/2014/main" id="{14AF7FDB-ED26-4DA8-9534-75E848E513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Tree>
    <p:extLst>
      <p:ext uri="{BB962C8B-B14F-4D97-AF65-F5344CB8AC3E}">
        <p14:creationId xmlns:p14="http://schemas.microsoft.com/office/powerpoint/2010/main" val="3524319080"/>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092611" y="0"/>
            <a:ext cx="7051390" cy="5434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1" y="455214"/>
            <a:ext cx="7008156" cy="4954986"/>
          </a:xfrm>
          <a:prstGeom prst="rect">
            <a:avLst/>
          </a:prstGeom>
          <a:ln>
            <a:solidFill>
              <a:srgbClr val="00B050"/>
            </a:solidFill>
          </a:ln>
        </p:spPr>
      </p:pic>
      <p:sp>
        <p:nvSpPr>
          <p:cNvPr id="4" name="Rectangle 3"/>
          <p:cNvSpPr/>
          <p:nvPr/>
        </p:nvSpPr>
        <p:spPr>
          <a:xfrm>
            <a:off x="0" y="-23145"/>
            <a:ext cx="2171700" cy="6858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57200" y="838200"/>
            <a:ext cx="1080655" cy="914401"/>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410200"/>
            <a:ext cx="9144001" cy="1447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2171700" y="5505984"/>
            <a:ext cx="6819900" cy="1280445"/>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438400" y="5562600"/>
            <a:ext cx="6477000" cy="923330"/>
          </a:xfrm>
          <a:prstGeom prst="rect">
            <a:avLst/>
          </a:prstGeom>
          <a:noFill/>
        </p:spPr>
        <p:txBody>
          <a:bodyPr wrap="square" rtlCol="0">
            <a:spAutoFit/>
          </a:bodyPr>
          <a:lstStyle/>
          <a:p>
            <a:pPr marL="342900" indent="-342900">
              <a:buFont typeface="Wingdings"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Install the equalization wires and tabs from the lug to the outside pipe flanges (not in direct contact with the meter) for proper electrical grounding. </a:t>
            </a:r>
          </a:p>
        </p:txBody>
      </p:sp>
      <p:sp>
        <p:nvSpPr>
          <p:cNvPr id="39" name="Rounded Rectangle 38"/>
          <p:cNvSpPr/>
          <p:nvPr/>
        </p:nvSpPr>
        <p:spPr>
          <a:xfrm>
            <a:off x="466457" y="1975527"/>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66457" y="2661327"/>
            <a:ext cx="1066800" cy="261610"/>
          </a:xfrm>
          <a:prstGeom prst="rect">
            <a:avLst/>
          </a:prstGeom>
          <a:noFill/>
        </p:spPr>
        <p:txBody>
          <a:bodyPr wrap="square" rtlCol="0">
            <a:spAutoFit/>
          </a:bodyPr>
          <a:lstStyle/>
          <a:p>
            <a:pPr algn="ctr"/>
            <a:r>
              <a:rPr lang="en-US" sz="1100" dirty="0">
                <a:latin typeface="Franklin Gothic Demi" pitchFamily="34" charset="0"/>
              </a:rPr>
              <a:t>Wire Cutters</a:t>
            </a:r>
          </a:p>
        </p:txBody>
      </p:sp>
      <p:sp>
        <p:nvSpPr>
          <p:cNvPr id="42" name="Rounded Rectangle 41"/>
          <p:cNvSpPr/>
          <p:nvPr/>
        </p:nvSpPr>
        <p:spPr>
          <a:xfrm>
            <a:off x="466134" y="3091190"/>
            <a:ext cx="1080655" cy="914400"/>
          </a:xfrm>
          <a:prstGeom prst="roundRect">
            <a:avLst/>
          </a:prstGeom>
          <a:gradFill flip="none" rotWithShape="1">
            <a:gsLst>
              <a:gs pos="0">
                <a:schemeClr val="tx2">
                  <a:lumMod val="40000"/>
                  <a:lumOff val="60000"/>
                </a:schemeClr>
              </a:gs>
              <a:gs pos="50000">
                <a:schemeClr val="tx2">
                  <a:lumMod val="20000"/>
                  <a:lumOff val="80000"/>
                </a:schemeClr>
              </a:gs>
              <a:gs pos="100000">
                <a:schemeClr val="bg1"/>
              </a:gs>
            </a:gsLst>
            <a:path path="circle">
              <a:fillToRect t="100000" r="100000"/>
            </a:path>
            <a:tileRect l="-100000" b="-100000"/>
          </a:gradFill>
          <a:ln cmpd="sng"/>
          <a:effectLst>
            <a:glow>
              <a:schemeClr val="accent1">
                <a:alpha val="34000"/>
              </a:schemeClr>
            </a:glow>
          </a:effectLst>
          <a:scene3d>
            <a:camera prst="orthographicFront"/>
            <a:lightRig rig="threePt" dir="t"/>
          </a:scene3d>
          <a:sp3d prstMaterial="legacyWirefram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6167" b="90000" l="4167" r="91167"/>
                    </a14:imgEffect>
                  </a14:imgLayer>
                </a14:imgProps>
              </a:ext>
              <a:ext uri="{28A0092B-C50C-407E-A947-70E740481C1C}">
                <a14:useLocalDpi xmlns:a14="http://schemas.microsoft.com/office/drawing/2010/main" val="0"/>
              </a:ext>
            </a:extLst>
          </a:blip>
          <a:stretch>
            <a:fillRect/>
          </a:stretch>
        </p:blipFill>
        <p:spPr>
          <a:xfrm rot="19523904">
            <a:off x="603619" y="2980076"/>
            <a:ext cx="821894" cy="821894"/>
          </a:xfrm>
          <a:prstGeom prst="rect">
            <a:avLst/>
          </a:prstGeom>
        </p:spPr>
      </p:pic>
      <p:pic>
        <p:nvPicPr>
          <p:cNvPr id="44" name="Picture 4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6667" r="97667"/>
                    </a14:imgEffect>
                  </a14:imgLayer>
                </a14:imgProps>
              </a:ext>
              <a:ext uri="{28A0092B-C50C-407E-A947-70E740481C1C}">
                <a14:useLocalDpi xmlns:a14="http://schemas.microsoft.com/office/drawing/2010/main" val="0"/>
              </a:ext>
            </a:extLst>
          </a:blip>
          <a:stretch>
            <a:fillRect/>
          </a:stretch>
        </p:blipFill>
        <p:spPr>
          <a:xfrm rot="4632724">
            <a:off x="619850" y="2032571"/>
            <a:ext cx="753317" cy="753317"/>
          </a:xfrm>
          <a:prstGeom prst="rect">
            <a:avLst/>
          </a:prstGeom>
        </p:spPr>
      </p:pic>
      <p:sp>
        <p:nvSpPr>
          <p:cNvPr id="18" name="Oval 17"/>
          <p:cNvSpPr/>
          <p:nvPr/>
        </p:nvSpPr>
        <p:spPr>
          <a:xfrm>
            <a:off x="7447430" y="1887754"/>
            <a:ext cx="1143000" cy="108994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762500" y="1864256"/>
            <a:ext cx="1143000" cy="108994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26809" y="3801070"/>
            <a:ext cx="2590800" cy="923330"/>
          </a:xfrm>
          <a:prstGeom prst="rect">
            <a:avLst/>
          </a:prstGeom>
          <a:noFill/>
        </p:spPr>
        <p:txBody>
          <a:bodyPr wrap="square" rtlCol="0">
            <a:spAutoFit/>
          </a:bodyPr>
          <a:lstStyle/>
          <a:p>
            <a:pPr algn="ctr"/>
            <a:r>
              <a:rPr lang="en-US" dirty="0">
                <a:solidFill>
                  <a:srgbClr val="FF0000"/>
                </a:solidFill>
                <a:latin typeface="Franklin Gothic Demi" pitchFamily="34" charset="0"/>
              </a:rPr>
              <a:t>Tab on pipe flange</a:t>
            </a:r>
          </a:p>
          <a:p>
            <a:pPr algn="ctr"/>
            <a:r>
              <a:rPr lang="en-US" dirty="0">
                <a:solidFill>
                  <a:srgbClr val="FF0000"/>
                </a:solidFill>
                <a:latin typeface="Franklin Gothic Demi" pitchFamily="34" charset="0"/>
              </a:rPr>
              <a:t>NOT</a:t>
            </a:r>
          </a:p>
          <a:p>
            <a:pPr algn="ctr"/>
            <a:r>
              <a:rPr lang="en-US" dirty="0">
                <a:solidFill>
                  <a:srgbClr val="FF0000"/>
                </a:solidFill>
                <a:latin typeface="Franklin Gothic Demi" pitchFamily="34" charset="0"/>
              </a:rPr>
              <a:t>meter flange</a:t>
            </a:r>
          </a:p>
        </p:txBody>
      </p:sp>
      <p:sp>
        <p:nvSpPr>
          <p:cNvPr id="45" name="TextBox 44"/>
          <p:cNvSpPr txBox="1"/>
          <p:nvPr/>
        </p:nvSpPr>
        <p:spPr>
          <a:xfrm>
            <a:off x="6840316" y="3801070"/>
            <a:ext cx="2590800" cy="923330"/>
          </a:xfrm>
          <a:prstGeom prst="rect">
            <a:avLst/>
          </a:prstGeom>
          <a:noFill/>
        </p:spPr>
        <p:txBody>
          <a:bodyPr wrap="square" rtlCol="0">
            <a:spAutoFit/>
          </a:bodyPr>
          <a:lstStyle/>
          <a:p>
            <a:pPr algn="ctr"/>
            <a:r>
              <a:rPr lang="en-US" dirty="0">
                <a:solidFill>
                  <a:srgbClr val="FF0000"/>
                </a:solidFill>
                <a:latin typeface="Franklin Gothic Demi" pitchFamily="34" charset="0"/>
              </a:rPr>
              <a:t>Tab on pipe flange</a:t>
            </a:r>
          </a:p>
          <a:p>
            <a:pPr algn="ctr"/>
            <a:r>
              <a:rPr lang="en-US" dirty="0">
                <a:solidFill>
                  <a:srgbClr val="FF0000"/>
                </a:solidFill>
                <a:latin typeface="Franklin Gothic Demi" pitchFamily="34" charset="0"/>
              </a:rPr>
              <a:t>NOT</a:t>
            </a:r>
          </a:p>
          <a:p>
            <a:pPr algn="ctr"/>
            <a:r>
              <a:rPr lang="en-US" dirty="0">
                <a:solidFill>
                  <a:srgbClr val="FF0000"/>
                </a:solidFill>
                <a:latin typeface="Franklin Gothic Demi" pitchFamily="34" charset="0"/>
              </a:rPr>
              <a:t>meter flange</a:t>
            </a:r>
          </a:p>
        </p:txBody>
      </p:sp>
      <p:sp>
        <p:nvSpPr>
          <p:cNvPr id="27" name="TextBox 26"/>
          <p:cNvSpPr txBox="1"/>
          <p:nvPr/>
        </p:nvSpPr>
        <p:spPr>
          <a:xfrm>
            <a:off x="38100" y="5943600"/>
            <a:ext cx="2019300" cy="646331"/>
          </a:xfrm>
          <a:prstGeom prst="rect">
            <a:avLst/>
          </a:prstGeom>
          <a:noFill/>
          <a:ln>
            <a:noFill/>
          </a:ln>
          <a:effectLst/>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Installing an AG3000</a:t>
            </a:r>
          </a:p>
        </p:txBody>
      </p:sp>
      <p:sp>
        <p:nvSpPr>
          <p:cNvPr id="28" name="TextBox 27"/>
          <p:cNvSpPr txBox="1"/>
          <p:nvPr/>
        </p:nvSpPr>
        <p:spPr>
          <a:xfrm>
            <a:off x="152400" y="0"/>
            <a:ext cx="1676400"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Step 7</a:t>
            </a:r>
          </a:p>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You’ll Need:</a:t>
            </a:r>
          </a:p>
        </p:txBody>
      </p:sp>
      <p:cxnSp>
        <p:nvCxnSpPr>
          <p:cNvPr id="6" name="Straight Arrow Connector 5">
            <a:extLst>
              <a:ext uri="{FF2B5EF4-FFF2-40B4-BE49-F238E27FC236}">
                <a16:creationId xmlns:a16="http://schemas.microsoft.com/office/drawing/2014/main" id="{3FCCF363-DD8F-4C2F-950B-B3645A71F659}"/>
              </a:ext>
            </a:extLst>
          </p:cNvPr>
          <p:cNvCxnSpPr>
            <a:stCxn id="20" idx="0"/>
          </p:cNvCxnSpPr>
          <p:nvPr/>
        </p:nvCxnSpPr>
        <p:spPr>
          <a:xfrm flipV="1">
            <a:off x="5222209" y="2661327"/>
            <a:ext cx="187991" cy="11397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24836C0-DD19-4BA3-99AB-C5112FB39979}"/>
              </a:ext>
            </a:extLst>
          </p:cNvPr>
          <p:cNvCxnSpPr>
            <a:cxnSpLocks/>
          </p:cNvCxnSpPr>
          <p:nvPr/>
        </p:nvCxnSpPr>
        <p:spPr>
          <a:xfrm flipH="1" flipV="1">
            <a:off x="7964098" y="2618680"/>
            <a:ext cx="189302" cy="1191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B0199A9-D800-49EE-91DD-59E7DFC79FAC}"/>
              </a:ext>
            </a:extLst>
          </p:cNvPr>
          <p:cNvSpPr txBox="1"/>
          <p:nvPr/>
        </p:nvSpPr>
        <p:spPr>
          <a:xfrm>
            <a:off x="466457" y="1295400"/>
            <a:ext cx="1066800" cy="430887"/>
          </a:xfrm>
          <a:prstGeom prst="rect">
            <a:avLst/>
          </a:prstGeom>
          <a:noFill/>
        </p:spPr>
        <p:txBody>
          <a:bodyPr wrap="square" rtlCol="0">
            <a:spAutoFit/>
          </a:bodyPr>
          <a:lstStyle/>
          <a:p>
            <a:pPr algn="ctr"/>
            <a:r>
              <a:rPr lang="en-US" sz="1100" dirty="0">
                <a:latin typeface="Franklin Gothic Demi" pitchFamily="34" charset="0"/>
              </a:rPr>
              <a:t>Torque Wrench</a:t>
            </a:r>
          </a:p>
        </p:txBody>
      </p:sp>
      <p:pic>
        <p:nvPicPr>
          <p:cNvPr id="31" name="Picture 30">
            <a:extLst>
              <a:ext uri="{FF2B5EF4-FFF2-40B4-BE49-F238E27FC236}">
                <a16:creationId xmlns:a16="http://schemas.microsoft.com/office/drawing/2014/main" id="{40BD8B2C-1E96-4223-94D5-7A9210C054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64198" flipH="1">
            <a:off x="322816" y="868598"/>
            <a:ext cx="1204375" cy="677461"/>
          </a:xfrm>
          <a:prstGeom prst="rect">
            <a:avLst/>
          </a:prstGeom>
        </p:spPr>
      </p:pic>
      <p:sp>
        <p:nvSpPr>
          <p:cNvPr id="32" name="TextBox 31">
            <a:extLst>
              <a:ext uri="{FF2B5EF4-FFF2-40B4-BE49-F238E27FC236}">
                <a16:creationId xmlns:a16="http://schemas.microsoft.com/office/drawing/2014/main" id="{CBF3F70E-CA13-4FCE-8E41-C5D3A1B55E37}"/>
              </a:ext>
            </a:extLst>
          </p:cNvPr>
          <p:cNvSpPr txBox="1"/>
          <p:nvPr/>
        </p:nvSpPr>
        <p:spPr>
          <a:xfrm>
            <a:off x="466134" y="3581400"/>
            <a:ext cx="1066800" cy="430887"/>
          </a:xfrm>
          <a:prstGeom prst="rect">
            <a:avLst/>
          </a:prstGeom>
          <a:noFill/>
        </p:spPr>
        <p:txBody>
          <a:bodyPr wrap="square" rtlCol="0">
            <a:spAutoFit/>
          </a:bodyPr>
          <a:lstStyle/>
          <a:p>
            <a:pPr algn="ctr"/>
            <a:r>
              <a:rPr lang="en-US" sz="1100" dirty="0">
                <a:latin typeface="Franklin Gothic Demi" pitchFamily="34" charset="0"/>
              </a:rPr>
              <a:t>#2 Phillips Screw Driver</a:t>
            </a:r>
          </a:p>
        </p:txBody>
      </p:sp>
      <p:pic>
        <p:nvPicPr>
          <p:cNvPr id="29" name="Picture 28">
            <a:extLst>
              <a:ext uri="{FF2B5EF4-FFF2-40B4-BE49-F238E27FC236}">
                <a16:creationId xmlns:a16="http://schemas.microsoft.com/office/drawing/2014/main" id="{E19A4513-226C-44B2-99B1-FFDB835E1F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851" y="5481463"/>
            <a:ext cx="1888127" cy="445280"/>
          </a:xfrm>
          <a:prstGeom prst="rect">
            <a:avLst/>
          </a:prstGeom>
        </p:spPr>
      </p:pic>
    </p:spTree>
    <p:extLst>
      <p:ext uri="{BB962C8B-B14F-4D97-AF65-F5344CB8AC3E}">
        <p14:creationId xmlns:p14="http://schemas.microsoft.com/office/powerpoint/2010/main" val="4290755119"/>
      </p:ext>
    </p:extLst>
  </p:cSld>
  <p:clrMapOvr>
    <a:masterClrMapping/>
  </p:clrMapOvr>
  <mc:AlternateContent xmlns:mc="http://schemas.openxmlformats.org/markup-compatibility/2006">
    <mc:Choice xmlns:p14="http://schemas.microsoft.com/office/powerpoint/2010/main" Requires="p14">
      <p:transition spd="slow" p14:dur="3400" advClick="0" advTm="12000">
        <p14:reveal/>
      </p:transition>
    </mc:Choice>
    <mc:Fallback>
      <p:transition spd="slow" advClick="0" advTm="12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855</Words>
  <Application>Microsoft Office PowerPoint</Application>
  <PresentationFormat>On-screen Show (4:3)</PresentationFormat>
  <Paragraphs>165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Franklin Gothic Demi</vt:lpstr>
      <vt:lpstr>Franklin Gothic Demi Cond</vt:lpstr>
      <vt:lpstr>Segoe UI</vt:lpstr>
      <vt:lpstr>Segoe UI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Thomas</dc:creator>
  <cp:lastModifiedBy>Kalanchi Abraham</cp:lastModifiedBy>
  <cp:revision>188</cp:revision>
  <dcterms:created xsi:type="dcterms:W3CDTF">2011-06-30T17:05:15Z</dcterms:created>
  <dcterms:modified xsi:type="dcterms:W3CDTF">2018-08-13T15:16:50Z</dcterms:modified>
</cp:coreProperties>
</file>